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1" r:id="rId3"/>
  </p:sldMasterIdLst>
  <p:sldIdLst>
    <p:sldId id="308" r:id="rId4"/>
    <p:sldId id="443" r:id="rId5"/>
    <p:sldId id="262" r:id="rId6"/>
    <p:sldId id="400" r:id="rId7"/>
    <p:sldId id="403" r:id="rId8"/>
    <p:sldId id="405" r:id="rId9"/>
    <p:sldId id="429" r:id="rId10"/>
    <p:sldId id="406" r:id="rId11"/>
    <p:sldId id="430" r:id="rId12"/>
    <p:sldId id="426" r:id="rId13"/>
    <p:sldId id="427" r:id="rId14"/>
    <p:sldId id="417" r:id="rId15"/>
    <p:sldId id="431" r:id="rId16"/>
    <p:sldId id="432" r:id="rId17"/>
    <p:sldId id="336" r:id="rId18"/>
    <p:sldId id="391" r:id="rId19"/>
    <p:sldId id="392" r:id="rId20"/>
    <p:sldId id="399" r:id="rId21"/>
    <p:sldId id="398" r:id="rId22"/>
    <p:sldId id="423" r:id="rId23"/>
    <p:sldId id="339" r:id="rId24"/>
    <p:sldId id="436" r:id="rId25"/>
    <p:sldId id="437" r:id="rId26"/>
    <p:sldId id="438" r:id="rId27"/>
    <p:sldId id="439" r:id="rId28"/>
    <p:sldId id="440" r:id="rId29"/>
    <p:sldId id="441" r:id="rId30"/>
    <p:sldId id="385" r:id="rId31"/>
    <p:sldId id="442" r:id="rId32"/>
  </p:sldIdLst>
  <p:sldSz cx="9144000" cy="6858000" type="screen4x3"/>
  <p:notesSz cx="7099300" cy="10234613"/>
  <p:defaultTextStyle>
    <a:defPPr>
      <a:defRPr lang="fr-FR"/>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ire Delus" initials="CD" lastIdx="1" clrIdx="0">
    <p:extLst>
      <p:ext uri="{19B8F6BF-5375-455C-9EA6-DF929625EA0E}">
        <p15:presenceInfo xmlns:p15="http://schemas.microsoft.com/office/powerpoint/2012/main" userId="S-1-5-21-2016635700-1495810237-3208286788-75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0000FF"/>
    <a:srgbClr val="FFFF00"/>
    <a:srgbClr val="CCFFFF"/>
    <a:srgbClr val="FF3300"/>
    <a:srgbClr val="292800"/>
    <a:srgbClr val="CCFF99"/>
    <a:srgbClr val="FFCC66"/>
    <a:srgbClr val="FF7C80"/>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4660"/>
  </p:normalViewPr>
  <p:slideViewPr>
    <p:cSldViewPr snapToGrid="0" showGuides="1">
      <p:cViewPr varScale="1">
        <p:scale>
          <a:sx n="72" d="100"/>
          <a:sy n="72" d="100"/>
        </p:scale>
        <p:origin x="1368"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4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4T20:42:28.606" idx="1">
    <p:pos x="10" y="10"/>
    <p:text>Pour une profondeur de 1 m, la pente du talus vaut 0.8. Pour 0.9, il suffit de faire un produit en croix.</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BB7896EB-8158-4534-A1CE-E1AB9CA46E96}" type="slidenum">
              <a:rPr lang="fr-FR"/>
              <a:pPr>
                <a:defRPr/>
              </a:pPr>
              <a:t>‹N°›</a:t>
            </a:fld>
            <a:endParaRPr lang="fr-FR"/>
          </a:p>
        </p:txBody>
      </p:sp>
    </p:spTree>
    <p:extLst>
      <p:ext uri="{BB962C8B-B14F-4D97-AF65-F5344CB8AC3E}">
        <p14:creationId xmlns:p14="http://schemas.microsoft.com/office/powerpoint/2010/main" val="2939622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EC229518-29E1-4A51-A70C-F4322C350D6B}" type="slidenum">
              <a:rPr lang="fr-FR"/>
              <a:pPr>
                <a:defRPr/>
              </a:pPr>
              <a:t>‹N°›</a:t>
            </a:fld>
            <a:endParaRPr lang="fr-FR"/>
          </a:p>
        </p:txBody>
      </p:sp>
    </p:spTree>
    <p:extLst>
      <p:ext uri="{BB962C8B-B14F-4D97-AF65-F5344CB8AC3E}">
        <p14:creationId xmlns:p14="http://schemas.microsoft.com/office/powerpoint/2010/main" val="4069899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1D9736E7-C71B-4BF7-A92A-0AC98727E968}" type="slidenum">
              <a:rPr lang="fr-FR"/>
              <a:pPr>
                <a:defRPr/>
              </a:pPr>
              <a:t>‹N°›</a:t>
            </a:fld>
            <a:endParaRPr lang="fr-FR"/>
          </a:p>
        </p:txBody>
      </p:sp>
    </p:spTree>
    <p:extLst>
      <p:ext uri="{BB962C8B-B14F-4D97-AF65-F5344CB8AC3E}">
        <p14:creationId xmlns:p14="http://schemas.microsoft.com/office/powerpoint/2010/main" val="3637794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49984FC4-9114-4736-9145-A1FE05C11165}" type="slidenum">
              <a:rPr lang="fr-FR"/>
              <a:pPr>
                <a:defRPr/>
              </a:pPr>
              <a:t>‹N°›</a:t>
            </a:fld>
            <a:endParaRPr lang="fr-FR"/>
          </a:p>
        </p:txBody>
      </p:sp>
    </p:spTree>
    <p:extLst>
      <p:ext uri="{BB962C8B-B14F-4D97-AF65-F5344CB8AC3E}">
        <p14:creationId xmlns:p14="http://schemas.microsoft.com/office/powerpoint/2010/main" val="1067375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A1836206-79E2-4EF2-8A7B-68EDB1D61B0B}" type="slidenum">
              <a:rPr lang="fr-FR"/>
              <a:pPr>
                <a:defRPr/>
              </a:pPr>
              <a:t>‹N°›</a:t>
            </a:fld>
            <a:endParaRPr lang="fr-FR"/>
          </a:p>
        </p:txBody>
      </p:sp>
    </p:spTree>
    <p:extLst>
      <p:ext uri="{BB962C8B-B14F-4D97-AF65-F5344CB8AC3E}">
        <p14:creationId xmlns:p14="http://schemas.microsoft.com/office/powerpoint/2010/main" val="1357666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3C6F8D4C-00EB-47F1-BA94-6A565E4C5314}" type="slidenum">
              <a:rPr lang="fr-FR"/>
              <a:pPr>
                <a:defRPr/>
              </a:pPr>
              <a:t>‹N°›</a:t>
            </a:fld>
            <a:endParaRPr lang="fr-FR"/>
          </a:p>
        </p:txBody>
      </p:sp>
    </p:spTree>
    <p:extLst>
      <p:ext uri="{BB962C8B-B14F-4D97-AF65-F5344CB8AC3E}">
        <p14:creationId xmlns:p14="http://schemas.microsoft.com/office/powerpoint/2010/main" val="2245045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EDDB5C25-0FA4-42DF-9CF1-D2844C18F35F}" type="slidenum">
              <a:rPr lang="fr-FR"/>
              <a:pPr>
                <a:defRPr/>
              </a:pPr>
              <a:t>‹N°›</a:t>
            </a:fld>
            <a:endParaRPr lang="fr-FR"/>
          </a:p>
        </p:txBody>
      </p:sp>
    </p:spTree>
    <p:extLst>
      <p:ext uri="{BB962C8B-B14F-4D97-AF65-F5344CB8AC3E}">
        <p14:creationId xmlns:p14="http://schemas.microsoft.com/office/powerpoint/2010/main" val="20948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D84626AC-2439-447D-BE75-806CB6E932EB}" type="slidenum">
              <a:rPr lang="fr-FR"/>
              <a:pPr>
                <a:defRPr/>
              </a:pPr>
              <a:t>‹N°›</a:t>
            </a:fld>
            <a:endParaRPr lang="fr-FR"/>
          </a:p>
        </p:txBody>
      </p:sp>
    </p:spTree>
    <p:extLst>
      <p:ext uri="{BB962C8B-B14F-4D97-AF65-F5344CB8AC3E}">
        <p14:creationId xmlns:p14="http://schemas.microsoft.com/office/powerpoint/2010/main" val="290417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4F196E28-45F3-44EC-A7F7-7D719F1F8E47}" type="slidenum">
              <a:rPr lang="fr-FR"/>
              <a:pPr>
                <a:defRPr/>
              </a:pPr>
              <a:t>‹N°›</a:t>
            </a:fld>
            <a:endParaRPr lang="fr-FR"/>
          </a:p>
        </p:txBody>
      </p:sp>
    </p:spTree>
    <p:extLst>
      <p:ext uri="{BB962C8B-B14F-4D97-AF65-F5344CB8AC3E}">
        <p14:creationId xmlns:p14="http://schemas.microsoft.com/office/powerpoint/2010/main" val="30660372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pPr>
              <a:defRPr/>
            </a:pPr>
            <a:fld id="{19A5212D-F968-417C-BFB3-AEBED684AD37}" type="slidenum">
              <a:rPr lang="fr-FR"/>
              <a:pPr>
                <a:defRPr/>
              </a:pPr>
              <a:t>‹N°›</a:t>
            </a:fld>
            <a:endParaRPr lang="fr-FR"/>
          </a:p>
        </p:txBody>
      </p:sp>
    </p:spTree>
    <p:extLst>
      <p:ext uri="{BB962C8B-B14F-4D97-AF65-F5344CB8AC3E}">
        <p14:creationId xmlns:p14="http://schemas.microsoft.com/office/powerpoint/2010/main" val="2287023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20F47D81-0341-498D-AFF5-D42708B884B7}" type="slidenum">
              <a:rPr lang="fr-FR"/>
              <a:pPr>
                <a:defRPr/>
              </a:pPr>
              <a:t>‹N°›</a:t>
            </a:fld>
            <a:endParaRPr lang="fr-FR"/>
          </a:p>
        </p:txBody>
      </p:sp>
    </p:spTree>
    <p:extLst>
      <p:ext uri="{BB962C8B-B14F-4D97-AF65-F5344CB8AC3E}">
        <p14:creationId xmlns:p14="http://schemas.microsoft.com/office/powerpoint/2010/main" val="2713493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6DAE09E2-D9B0-4EDF-9FAC-7F3B17C7E234}" type="slidenum">
              <a:rPr lang="fr-FR"/>
              <a:pPr>
                <a:defRPr/>
              </a:pPr>
              <a:t>‹N°›</a:t>
            </a:fld>
            <a:endParaRPr lang="fr-FR"/>
          </a:p>
        </p:txBody>
      </p:sp>
    </p:spTree>
    <p:extLst>
      <p:ext uri="{BB962C8B-B14F-4D97-AF65-F5344CB8AC3E}">
        <p14:creationId xmlns:p14="http://schemas.microsoft.com/office/powerpoint/2010/main" val="2387027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4071F8CE-1300-4EE7-9A7E-120365E02575}" type="slidenum">
              <a:rPr lang="fr-FR"/>
              <a:pPr>
                <a:defRPr/>
              </a:pPr>
              <a:t>‹N°›</a:t>
            </a:fld>
            <a:endParaRPr lang="fr-FR"/>
          </a:p>
        </p:txBody>
      </p:sp>
    </p:spTree>
    <p:extLst>
      <p:ext uri="{BB962C8B-B14F-4D97-AF65-F5344CB8AC3E}">
        <p14:creationId xmlns:p14="http://schemas.microsoft.com/office/powerpoint/2010/main" val="1354655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8B6A7D48-168C-4150-9D3B-6F9E0F37FBAF}" type="slidenum">
              <a:rPr lang="fr-FR"/>
              <a:pPr>
                <a:defRPr/>
              </a:pPr>
              <a:t>‹N°›</a:t>
            </a:fld>
            <a:endParaRPr lang="fr-FR"/>
          </a:p>
        </p:txBody>
      </p:sp>
    </p:spTree>
    <p:extLst>
      <p:ext uri="{BB962C8B-B14F-4D97-AF65-F5344CB8AC3E}">
        <p14:creationId xmlns:p14="http://schemas.microsoft.com/office/powerpoint/2010/main" val="1664259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1FA6025D-7F33-4257-BA9D-6EFE29CC6DE1}" type="slidenum">
              <a:rPr lang="fr-FR"/>
              <a:pPr>
                <a:defRPr/>
              </a:pPr>
              <a:t>‹N°›</a:t>
            </a:fld>
            <a:endParaRPr lang="fr-FR"/>
          </a:p>
        </p:txBody>
      </p:sp>
    </p:spTree>
    <p:extLst>
      <p:ext uri="{BB962C8B-B14F-4D97-AF65-F5344CB8AC3E}">
        <p14:creationId xmlns:p14="http://schemas.microsoft.com/office/powerpoint/2010/main" val="427969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93D9625C-5D06-4A8D-B9A4-482F0EF5BB2F}" type="slidenum">
              <a:rPr lang="fr-FR"/>
              <a:pPr>
                <a:defRPr/>
              </a:pPr>
              <a:t>‹N°›</a:t>
            </a:fld>
            <a:endParaRPr lang="fr-FR"/>
          </a:p>
        </p:txBody>
      </p:sp>
    </p:spTree>
    <p:extLst>
      <p:ext uri="{BB962C8B-B14F-4D97-AF65-F5344CB8AC3E}">
        <p14:creationId xmlns:p14="http://schemas.microsoft.com/office/powerpoint/2010/main" val="4055881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5C63990F-9BBD-48CA-ADD3-5DF60A11FEA3}" type="slidenum">
              <a:rPr lang="fr-FR"/>
              <a:pPr>
                <a:defRPr/>
              </a:pPr>
              <a:t>‹N°›</a:t>
            </a:fld>
            <a:endParaRPr lang="fr-FR"/>
          </a:p>
        </p:txBody>
      </p:sp>
    </p:spTree>
    <p:extLst>
      <p:ext uri="{BB962C8B-B14F-4D97-AF65-F5344CB8AC3E}">
        <p14:creationId xmlns:p14="http://schemas.microsoft.com/office/powerpoint/2010/main" val="1366120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DC47424B-DC79-47F7-9B79-6AEAE014638A}" type="slidenum">
              <a:rPr lang="fr-FR"/>
              <a:pPr>
                <a:defRPr/>
              </a:pPr>
              <a:t>‹N°›</a:t>
            </a:fld>
            <a:endParaRPr lang="fr-FR"/>
          </a:p>
        </p:txBody>
      </p:sp>
    </p:spTree>
    <p:extLst>
      <p:ext uri="{BB962C8B-B14F-4D97-AF65-F5344CB8AC3E}">
        <p14:creationId xmlns:p14="http://schemas.microsoft.com/office/powerpoint/2010/main" val="38890434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2F17C05F-701B-41B1-849F-A57D5B0C980B}" type="slidenum">
              <a:rPr lang="fr-FR"/>
              <a:pPr>
                <a:defRPr/>
              </a:pPr>
              <a:t>‹N°›</a:t>
            </a:fld>
            <a:endParaRPr lang="fr-FR"/>
          </a:p>
        </p:txBody>
      </p:sp>
    </p:spTree>
    <p:extLst>
      <p:ext uri="{BB962C8B-B14F-4D97-AF65-F5344CB8AC3E}">
        <p14:creationId xmlns:p14="http://schemas.microsoft.com/office/powerpoint/2010/main" val="1115321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4CFB54D5-95B1-4C99-B3E7-FA858D43659E}" type="slidenum">
              <a:rPr lang="fr-FR"/>
              <a:pPr>
                <a:defRPr/>
              </a:pPr>
              <a:t>‹N°›</a:t>
            </a:fld>
            <a:endParaRPr lang="fr-FR"/>
          </a:p>
        </p:txBody>
      </p:sp>
    </p:spTree>
    <p:extLst>
      <p:ext uri="{BB962C8B-B14F-4D97-AF65-F5344CB8AC3E}">
        <p14:creationId xmlns:p14="http://schemas.microsoft.com/office/powerpoint/2010/main" val="2541740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E4265336-DA17-411F-8D1B-C6D04B2068EA}" type="slidenum">
              <a:rPr lang="fr-FR"/>
              <a:pPr>
                <a:defRPr/>
              </a:pPr>
              <a:t>‹N°›</a:t>
            </a:fld>
            <a:endParaRPr lang="fr-FR"/>
          </a:p>
        </p:txBody>
      </p:sp>
    </p:spTree>
    <p:extLst>
      <p:ext uri="{BB962C8B-B14F-4D97-AF65-F5344CB8AC3E}">
        <p14:creationId xmlns:p14="http://schemas.microsoft.com/office/powerpoint/2010/main" val="41353341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pPr>
              <a:defRPr/>
            </a:pPr>
            <a:fld id="{12E60F72-5D10-4F93-B946-2B8FE97B96D2}" type="slidenum">
              <a:rPr lang="fr-FR"/>
              <a:pPr>
                <a:defRPr/>
              </a:pPr>
              <a:t>‹N°›</a:t>
            </a:fld>
            <a:endParaRPr lang="fr-FR"/>
          </a:p>
        </p:txBody>
      </p:sp>
    </p:spTree>
    <p:extLst>
      <p:ext uri="{BB962C8B-B14F-4D97-AF65-F5344CB8AC3E}">
        <p14:creationId xmlns:p14="http://schemas.microsoft.com/office/powerpoint/2010/main" val="3128600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0868C332-FD13-4405-8BCF-63B80268EC23}" type="slidenum">
              <a:rPr lang="fr-FR"/>
              <a:pPr>
                <a:defRPr/>
              </a:pPr>
              <a:t>‹N°›</a:t>
            </a:fld>
            <a:endParaRPr lang="fr-FR"/>
          </a:p>
        </p:txBody>
      </p:sp>
    </p:spTree>
    <p:extLst>
      <p:ext uri="{BB962C8B-B14F-4D97-AF65-F5344CB8AC3E}">
        <p14:creationId xmlns:p14="http://schemas.microsoft.com/office/powerpoint/2010/main" val="1864802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9A15076F-9D09-4F86-A9F1-FDCF9282F765}" type="slidenum">
              <a:rPr lang="fr-FR"/>
              <a:pPr>
                <a:defRPr/>
              </a:pPr>
              <a:t>‹N°›</a:t>
            </a:fld>
            <a:endParaRPr lang="fr-FR"/>
          </a:p>
        </p:txBody>
      </p:sp>
    </p:spTree>
    <p:extLst>
      <p:ext uri="{BB962C8B-B14F-4D97-AF65-F5344CB8AC3E}">
        <p14:creationId xmlns:p14="http://schemas.microsoft.com/office/powerpoint/2010/main" val="2929912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A2C6A44E-60D3-4145-9FE9-28AF159B5207}" type="slidenum">
              <a:rPr lang="fr-FR"/>
              <a:pPr>
                <a:defRPr/>
              </a:pPr>
              <a:t>‹N°›</a:t>
            </a:fld>
            <a:endParaRPr lang="fr-FR"/>
          </a:p>
        </p:txBody>
      </p:sp>
    </p:spTree>
    <p:extLst>
      <p:ext uri="{BB962C8B-B14F-4D97-AF65-F5344CB8AC3E}">
        <p14:creationId xmlns:p14="http://schemas.microsoft.com/office/powerpoint/2010/main" val="3218536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89C86018-526F-4EFD-BB19-BCFC41893310}" type="slidenum">
              <a:rPr lang="fr-FR"/>
              <a:pPr>
                <a:defRPr/>
              </a:pPr>
              <a:t>‹N°›</a:t>
            </a:fld>
            <a:endParaRPr lang="fr-FR"/>
          </a:p>
        </p:txBody>
      </p:sp>
    </p:spTree>
    <p:extLst>
      <p:ext uri="{BB962C8B-B14F-4D97-AF65-F5344CB8AC3E}">
        <p14:creationId xmlns:p14="http://schemas.microsoft.com/office/powerpoint/2010/main" val="15557759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endParaRPr lang="fr-FR"/>
          </a:p>
        </p:txBody>
      </p:sp>
      <p:sp>
        <p:nvSpPr>
          <p:cNvPr id="6" name="Rectangle 6"/>
          <p:cNvSpPr>
            <a:spLocks noGrp="1" noChangeArrowheads="1"/>
          </p:cNvSpPr>
          <p:nvPr>
            <p:ph type="sldNum" sz="quarter" idx="12"/>
          </p:nvPr>
        </p:nvSpPr>
        <p:spPr>
          <a:ln/>
        </p:spPr>
        <p:txBody>
          <a:bodyPr/>
          <a:lstStyle>
            <a:lvl1pPr>
              <a:defRPr/>
            </a:lvl1pPr>
          </a:lstStyle>
          <a:p>
            <a:pPr>
              <a:defRPr/>
            </a:pPr>
            <a:fld id="{47F97255-F0D3-42EB-A29E-990B4A4E13B2}" type="slidenum">
              <a:rPr lang="fr-FR"/>
              <a:pPr>
                <a:defRPr/>
              </a:pPr>
              <a:t>‹N°›</a:t>
            </a:fld>
            <a:endParaRPr lang="fr-FR"/>
          </a:p>
        </p:txBody>
      </p:sp>
    </p:spTree>
    <p:extLst>
      <p:ext uri="{BB962C8B-B14F-4D97-AF65-F5344CB8AC3E}">
        <p14:creationId xmlns:p14="http://schemas.microsoft.com/office/powerpoint/2010/main" val="1534210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1933C218-BE98-4C95-B47A-D9BD1DE57A95}" type="slidenum">
              <a:rPr lang="fr-FR"/>
              <a:pPr>
                <a:defRPr/>
              </a:pPr>
              <a:t>‹N°›</a:t>
            </a:fld>
            <a:endParaRPr lang="fr-FR"/>
          </a:p>
        </p:txBody>
      </p:sp>
    </p:spTree>
    <p:extLst>
      <p:ext uri="{BB962C8B-B14F-4D97-AF65-F5344CB8AC3E}">
        <p14:creationId xmlns:p14="http://schemas.microsoft.com/office/powerpoint/2010/main" val="2280671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endParaRPr lang="fr-FR"/>
          </a:p>
        </p:txBody>
      </p:sp>
      <p:sp>
        <p:nvSpPr>
          <p:cNvPr id="9" name="Rectangle 6"/>
          <p:cNvSpPr>
            <a:spLocks noGrp="1" noChangeArrowheads="1"/>
          </p:cNvSpPr>
          <p:nvPr>
            <p:ph type="sldNum" sz="quarter" idx="12"/>
          </p:nvPr>
        </p:nvSpPr>
        <p:spPr>
          <a:ln/>
        </p:spPr>
        <p:txBody>
          <a:bodyPr/>
          <a:lstStyle>
            <a:lvl1pPr>
              <a:defRPr/>
            </a:lvl1pPr>
          </a:lstStyle>
          <a:p>
            <a:pPr>
              <a:defRPr/>
            </a:pPr>
            <a:fld id="{2BC46054-0C86-4803-9731-F99293883F5D}" type="slidenum">
              <a:rPr lang="fr-FR"/>
              <a:pPr>
                <a:defRPr/>
              </a:pPr>
              <a:t>‹N°›</a:t>
            </a:fld>
            <a:endParaRPr lang="fr-FR"/>
          </a:p>
        </p:txBody>
      </p:sp>
    </p:spTree>
    <p:extLst>
      <p:ext uri="{BB962C8B-B14F-4D97-AF65-F5344CB8AC3E}">
        <p14:creationId xmlns:p14="http://schemas.microsoft.com/office/powerpoint/2010/main" val="2319434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Rectangle 4"/>
          <p:cNvSpPr>
            <a:spLocks noGrp="1" noChangeArrowheads="1"/>
          </p:cNvSpPr>
          <p:nvPr>
            <p:ph type="dt" sz="half" idx="10"/>
          </p:nvPr>
        </p:nvSpPr>
        <p:spPr>
          <a:ln/>
        </p:spPr>
        <p:txBody>
          <a:bodyPr/>
          <a:lstStyle>
            <a:lvl1pPr>
              <a:defRPr/>
            </a:lvl1pPr>
          </a:lstStyle>
          <a:p>
            <a:pPr>
              <a:defRPr/>
            </a:pPr>
            <a:endParaRPr lang="fr-FR"/>
          </a:p>
        </p:txBody>
      </p:sp>
      <p:sp>
        <p:nvSpPr>
          <p:cNvPr id="4" name="Rectangle 5"/>
          <p:cNvSpPr>
            <a:spLocks noGrp="1" noChangeArrowheads="1"/>
          </p:cNvSpPr>
          <p:nvPr>
            <p:ph type="ftr" sz="quarter" idx="11"/>
          </p:nvPr>
        </p:nvSpPr>
        <p:spPr>
          <a:ln/>
        </p:spPr>
        <p:txBody>
          <a:bodyPr/>
          <a:lstStyle>
            <a:lvl1pPr>
              <a:defRPr/>
            </a:lvl1pPr>
          </a:lstStyle>
          <a:p>
            <a:pPr>
              <a:defRPr/>
            </a:pPr>
            <a:endParaRPr lang="fr-FR"/>
          </a:p>
        </p:txBody>
      </p:sp>
      <p:sp>
        <p:nvSpPr>
          <p:cNvPr id="5" name="Rectangle 6"/>
          <p:cNvSpPr>
            <a:spLocks noGrp="1" noChangeArrowheads="1"/>
          </p:cNvSpPr>
          <p:nvPr>
            <p:ph type="sldNum" sz="quarter" idx="12"/>
          </p:nvPr>
        </p:nvSpPr>
        <p:spPr>
          <a:ln/>
        </p:spPr>
        <p:txBody>
          <a:bodyPr/>
          <a:lstStyle>
            <a:lvl1pPr>
              <a:defRPr/>
            </a:lvl1pPr>
          </a:lstStyle>
          <a:p>
            <a:pPr>
              <a:defRPr/>
            </a:pPr>
            <a:fld id="{34CC0EE6-C63F-4D4E-B086-05CDA31B54DF}" type="slidenum">
              <a:rPr lang="fr-FR"/>
              <a:pPr>
                <a:defRPr/>
              </a:pPr>
              <a:t>‹N°›</a:t>
            </a:fld>
            <a:endParaRPr lang="fr-FR"/>
          </a:p>
        </p:txBody>
      </p:sp>
    </p:spTree>
    <p:extLst>
      <p:ext uri="{BB962C8B-B14F-4D97-AF65-F5344CB8AC3E}">
        <p14:creationId xmlns:p14="http://schemas.microsoft.com/office/powerpoint/2010/main" val="821500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fr-FR"/>
          </a:p>
        </p:txBody>
      </p:sp>
      <p:sp>
        <p:nvSpPr>
          <p:cNvPr id="3" name="Rectangle 5"/>
          <p:cNvSpPr>
            <a:spLocks noGrp="1" noChangeArrowheads="1"/>
          </p:cNvSpPr>
          <p:nvPr>
            <p:ph type="ftr" sz="quarter" idx="11"/>
          </p:nvPr>
        </p:nvSpPr>
        <p:spPr>
          <a:ln/>
        </p:spPr>
        <p:txBody>
          <a:bodyPr/>
          <a:lstStyle>
            <a:lvl1pPr>
              <a:defRPr/>
            </a:lvl1pPr>
          </a:lstStyle>
          <a:p>
            <a:pPr>
              <a:defRPr/>
            </a:pPr>
            <a:endParaRPr lang="fr-FR"/>
          </a:p>
        </p:txBody>
      </p:sp>
      <p:sp>
        <p:nvSpPr>
          <p:cNvPr id="4" name="Rectangle 6"/>
          <p:cNvSpPr>
            <a:spLocks noGrp="1" noChangeArrowheads="1"/>
          </p:cNvSpPr>
          <p:nvPr>
            <p:ph type="sldNum" sz="quarter" idx="12"/>
          </p:nvPr>
        </p:nvSpPr>
        <p:spPr>
          <a:ln/>
        </p:spPr>
        <p:txBody>
          <a:bodyPr/>
          <a:lstStyle>
            <a:lvl1pPr>
              <a:defRPr/>
            </a:lvl1pPr>
          </a:lstStyle>
          <a:p>
            <a:pPr>
              <a:defRPr/>
            </a:pPr>
            <a:fld id="{4357E404-0BC1-440C-9276-ADBFB0B41CD2}" type="slidenum">
              <a:rPr lang="fr-FR"/>
              <a:pPr>
                <a:defRPr/>
              </a:pPr>
              <a:t>‹N°›</a:t>
            </a:fld>
            <a:endParaRPr lang="fr-FR"/>
          </a:p>
        </p:txBody>
      </p:sp>
    </p:spTree>
    <p:extLst>
      <p:ext uri="{BB962C8B-B14F-4D97-AF65-F5344CB8AC3E}">
        <p14:creationId xmlns:p14="http://schemas.microsoft.com/office/powerpoint/2010/main" val="301148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8A6B5724-2C4D-4A16-98B3-50501831D866}" type="slidenum">
              <a:rPr lang="fr-FR"/>
              <a:pPr>
                <a:defRPr/>
              </a:pPr>
              <a:t>‹N°›</a:t>
            </a:fld>
            <a:endParaRPr lang="fr-FR"/>
          </a:p>
        </p:txBody>
      </p:sp>
    </p:spTree>
    <p:extLst>
      <p:ext uri="{BB962C8B-B14F-4D97-AF65-F5344CB8AC3E}">
        <p14:creationId xmlns:p14="http://schemas.microsoft.com/office/powerpoint/2010/main" val="733835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endParaRPr lang="fr-FR"/>
          </a:p>
        </p:txBody>
      </p:sp>
      <p:sp>
        <p:nvSpPr>
          <p:cNvPr id="7" name="Rectangle 6"/>
          <p:cNvSpPr>
            <a:spLocks noGrp="1" noChangeArrowheads="1"/>
          </p:cNvSpPr>
          <p:nvPr>
            <p:ph type="sldNum" sz="quarter" idx="12"/>
          </p:nvPr>
        </p:nvSpPr>
        <p:spPr>
          <a:ln/>
        </p:spPr>
        <p:txBody>
          <a:bodyPr/>
          <a:lstStyle>
            <a:lvl1pPr>
              <a:defRPr/>
            </a:lvl1pPr>
          </a:lstStyle>
          <a:p>
            <a:pPr>
              <a:defRPr/>
            </a:pPr>
            <a:fld id="{70F4069C-DB5A-402B-8623-585257D9B249}" type="slidenum">
              <a:rPr lang="fr-FR"/>
              <a:pPr>
                <a:defRPr/>
              </a:pPr>
              <a:t>‹N°›</a:t>
            </a:fld>
            <a:endParaRPr lang="fr-FR"/>
          </a:p>
        </p:txBody>
      </p:sp>
    </p:spTree>
    <p:extLst>
      <p:ext uri="{BB962C8B-B14F-4D97-AF65-F5344CB8AC3E}">
        <p14:creationId xmlns:p14="http://schemas.microsoft.com/office/powerpoint/2010/main" val="268141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fr-F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fr-F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E82C29E0-4693-4441-B86D-B3F46A87129E}"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fr-F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fr-F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FD3542B1-18D4-4EF4-9CA1-ED5CE18E7AAE}"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111A"/>
            </a:gs>
            <a:gs pos="50000">
              <a:srgbClr val="00324B"/>
            </a:gs>
            <a:gs pos="100000">
              <a:srgbClr val="00111A"/>
            </a:gs>
          </a:gsLst>
          <a:lin ang="5400000" scaled="1"/>
        </a:gra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fr-F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fr-F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13261073-3489-4589-87C2-7BF15F371994}"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emf"/><Relationship Id="rId1" Type="http://schemas.openxmlformats.org/officeDocument/2006/relationships/slideLayout" Target="../slideLayouts/slideLayout18.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rop-plein le 14-11-08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9" name="Text Box 2"/>
          <p:cNvSpPr txBox="1">
            <a:spLocks noChangeArrowheads="1"/>
          </p:cNvSpPr>
          <p:nvPr/>
        </p:nvSpPr>
        <p:spPr bwMode="auto">
          <a:xfrm>
            <a:off x="848138" y="4124129"/>
            <a:ext cx="7673009" cy="1077218"/>
          </a:xfrm>
          <a:prstGeom prst="rect">
            <a:avLst/>
          </a:prstGeom>
          <a:solidFill>
            <a:schemeClr val="accent5">
              <a:lumMod val="50000"/>
            </a:schemeClr>
          </a:solidFill>
          <a:ln>
            <a:noFill/>
          </a:ln>
          <a:extLst/>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defRPr/>
            </a:pPr>
            <a:r>
              <a:rPr lang="fr-FR" sz="3200" dirty="0">
                <a:solidFill>
                  <a:schemeClr val="bg1"/>
                </a:solidFill>
                <a:effectLst>
                  <a:outerShdw blurRad="38100" dist="38100" dir="2700000" algn="tl">
                    <a:srgbClr val="C0C0C0"/>
                  </a:outerShdw>
                </a:effectLst>
                <a:latin typeface="Arial Narrow" panose="020B0606020202030204" pitchFamily="34" charset="0"/>
                <a:cs typeface="Times New Roman" pitchFamily="18" charset="0"/>
              </a:rPr>
              <a:t>Estimation de la vitesse d’écoulement et du débit du Rupt de Mad par méthode hydraulique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170977" y="3824201"/>
            <a:ext cx="1257031" cy="1745109"/>
          </a:xfrm>
          <a:prstGeom prst="rect">
            <a:avLst/>
          </a:prstGeom>
        </p:spPr>
      </p:pic>
      <p:sp>
        <p:nvSpPr>
          <p:cNvPr id="11298" name="AutoShape 39"/>
          <p:cNvSpPr>
            <a:spLocks noChangeAspect="1" noChangeArrowheads="1"/>
          </p:cNvSpPr>
          <p:nvPr/>
        </p:nvSpPr>
        <p:spPr bwMode="auto">
          <a:xfrm>
            <a:off x="2693868" y="3815841"/>
            <a:ext cx="4625975" cy="2822575"/>
          </a:xfrm>
          <a:prstGeom prst="flowChartManualOperation">
            <a:avLst/>
          </a:prstGeom>
          <a:solidFill>
            <a:schemeClr val="accent1">
              <a:lumMod val="75000"/>
            </a:schemeClr>
          </a:solidFill>
          <a:ln w="9525">
            <a:solidFill>
              <a:srgbClr val="FFFF99"/>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fr-FR" altLang="fr-FR" sz="1400"/>
          </a:p>
        </p:txBody>
      </p:sp>
      <p:sp>
        <p:nvSpPr>
          <p:cNvPr id="11299" name="Text Box 40"/>
          <p:cNvSpPr txBox="1">
            <a:spLocks noChangeAspect="1" noChangeArrowheads="1"/>
          </p:cNvSpPr>
          <p:nvPr/>
        </p:nvSpPr>
        <p:spPr bwMode="auto">
          <a:xfrm>
            <a:off x="3740600" y="4670903"/>
            <a:ext cx="13272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b="1" dirty="0">
                <a:solidFill>
                  <a:srgbClr val="292800"/>
                </a:solidFill>
                <a:latin typeface="Calibri" panose="020F0502020204030204" pitchFamily="34" charset="0"/>
              </a:rPr>
              <a:t>y</a:t>
            </a:r>
            <a:r>
              <a:rPr lang="fr-FR" altLang="fr-FR" sz="1800" dirty="0">
                <a:solidFill>
                  <a:srgbClr val="292800"/>
                </a:solidFill>
                <a:latin typeface="Calibri" panose="020F0502020204030204" pitchFamily="34" charset="0"/>
              </a:rPr>
              <a:t> </a:t>
            </a:r>
            <a:r>
              <a:rPr lang="fr-FR" altLang="fr-FR" sz="1400" dirty="0">
                <a:solidFill>
                  <a:srgbClr val="292800"/>
                </a:solidFill>
                <a:latin typeface="Calibri" panose="020F0502020204030204" pitchFamily="34" charset="0"/>
              </a:rPr>
              <a:t>: tirant d’eau </a:t>
            </a:r>
          </a:p>
        </p:txBody>
      </p:sp>
      <p:sp>
        <p:nvSpPr>
          <p:cNvPr id="11305" name="Freeform 46"/>
          <p:cNvSpPr>
            <a:spLocks noChangeAspect="1"/>
          </p:cNvSpPr>
          <p:nvPr/>
        </p:nvSpPr>
        <p:spPr bwMode="auto">
          <a:xfrm>
            <a:off x="6354643" y="2836353"/>
            <a:ext cx="1512887" cy="3822700"/>
          </a:xfrm>
          <a:custGeom>
            <a:avLst/>
            <a:gdLst>
              <a:gd name="T0" fmla="*/ 0 w 701"/>
              <a:gd name="T1" fmla="*/ 2147483647 h 1772"/>
              <a:gd name="T2" fmla="*/ 2147483647 w 701"/>
              <a:gd name="T3" fmla="*/ 0 h 1772"/>
              <a:gd name="T4" fmla="*/ 2147483647 w 701"/>
              <a:gd name="T5" fmla="*/ 0 h 1772"/>
              <a:gd name="T6" fmla="*/ 0 60000 65536"/>
              <a:gd name="T7" fmla="*/ 0 60000 65536"/>
              <a:gd name="T8" fmla="*/ 0 60000 65536"/>
            </a:gdLst>
            <a:ahLst/>
            <a:cxnLst>
              <a:cxn ang="T6">
                <a:pos x="T0" y="T1"/>
              </a:cxn>
              <a:cxn ang="T7">
                <a:pos x="T2" y="T3"/>
              </a:cxn>
              <a:cxn ang="T8">
                <a:pos x="T4" y="T5"/>
              </a:cxn>
            </a:cxnLst>
            <a:rect l="0" t="0" r="r" b="b"/>
            <a:pathLst>
              <a:path w="701" h="1772">
                <a:moveTo>
                  <a:pt x="0" y="1772"/>
                </a:moveTo>
                <a:lnTo>
                  <a:pt x="592" y="0"/>
                </a:lnTo>
                <a:lnTo>
                  <a:pt x="701"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1306" name="Freeform 47"/>
          <p:cNvSpPr>
            <a:spLocks noChangeAspect="1"/>
          </p:cNvSpPr>
          <p:nvPr/>
        </p:nvSpPr>
        <p:spPr bwMode="auto">
          <a:xfrm>
            <a:off x="1975448" y="2839528"/>
            <a:ext cx="1645519" cy="3817938"/>
          </a:xfrm>
          <a:custGeom>
            <a:avLst/>
            <a:gdLst>
              <a:gd name="T0" fmla="*/ 2147483647 w 773"/>
              <a:gd name="T1" fmla="*/ 2147483647 h 1766"/>
              <a:gd name="T2" fmla="*/ 804367120 w 773"/>
              <a:gd name="T3" fmla="*/ 0 h 1766"/>
              <a:gd name="T4" fmla="*/ 0 w 773"/>
              <a:gd name="T5" fmla="*/ 0 h 1766"/>
              <a:gd name="T6" fmla="*/ 0 60000 65536"/>
              <a:gd name="T7" fmla="*/ 0 60000 65536"/>
              <a:gd name="T8" fmla="*/ 0 60000 65536"/>
            </a:gdLst>
            <a:ahLst/>
            <a:cxnLst>
              <a:cxn ang="T6">
                <a:pos x="T0" y="T1"/>
              </a:cxn>
              <a:cxn ang="T7">
                <a:pos x="T2" y="T3"/>
              </a:cxn>
              <a:cxn ang="T8">
                <a:pos x="T4" y="T5"/>
              </a:cxn>
            </a:cxnLst>
            <a:rect l="0" t="0" r="r" b="b"/>
            <a:pathLst>
              <a:path w="773" h="1766">
                <a:moveTo>
                  <a:pt x="773" y="1766"/>
                </a:moveTo>
                <a:lnTo>
                  <a:pt x="172" y="0"/>
                </a:lnTo>
                <a:lnTo>
                  <a:pt x="0" y="0"/>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fr-FR"/>
          </a:p>
        </p:txBody>
      </p:sp>
      <p:sp>
        <p:nvSpPr>
          <p:cNvPr id="11307" name="Line 48"/>
          <p:cNvSpPr>
            <a:spLocks noChangeAspect="1" noChangeShapeType="1"/>
          </p:cNvSpPr>
          <p:nvPr/>
        </p:nvSpPr>
        <p:spPr bwMode="auto">
          <a:xfrm>
            <a:off x="3622555" y="6657466"/>
            <a:ext cx="27320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11315" name="Rectangle 56"/>
          <p:cNvSpPr>
            <a:spLocks noChangeAspect="1" noChangeArrowheads="1"/>
          </p:cNvSpPr>
          <p:nvPr/>
        </p:nvSpPr>
        <p:spPr bwMode="auto">
          <a:xfrm rot="-4354060">
            <a:off x="6503101" y="5344524"/>
            <a:ext cx="70827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dirty="0">
                <a:latin typeface="Calibri" panose="020F0502020204030204" pitchFamily="34" charset="0"/>
              </a:rPr>
              <a:t>le talus</a:t>
            </a:r>
          </a:p>
        </p:txBody>
      </p:sp>
      <p:sp>
        <p:nvSpPr>
          <p:cNvPr id="11317" name="Line 58"/>
          <p:cNvSpPr>
            <a:spLocks noChangeAspect="1" noChangeShapeType="1"/>
          </p:cNvSpPr>
          <p:nvPr/>
        </p:nvSpPr>
        <p:spPr bwMode="auto">
          <a:xfrm>
            <a:off x="2676405" y="3828541"/>
            <a:ext cx="960438" cy="2833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321" name="Rectangle 62"/>
          <p:cNvSpPr>
            <a:spLocks noChangeAspect="1" noChangeArrowheads="1"/>
          </p:cNvSpPr>
          <p:nvPr/>
        </p:nvSpPr>
        <p:spPr bwMode="auto">
          <a:xfrm>
            <a:off x="2654180" y="3806316"/>
            <a:ext cx="4637088" cy="2051050"/>
          </a:xfrm>
          <a:prstGeom prst="rect">
            <a:avLst/>
          </a:prstGeom>
          <a:noFill/>
          <a:ln w="19050">
            <a:solidFill>
              <a:srgbClr val="0000F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p>
        </p:txBody>
      </p:sp>
      <p:sp>
        <p:nvSpPr>
          <p:cNvPr id="11322" name="Line 63"/>
          <p:cNvSpPr>
            <a:spLocks noChangeAspect="1" noChangeShapeType="1"/>
          </p:cNvSpPr>
          <p:nvPr/>
        </p:nvSpPr>
        <p:spPr bwMode="auto">
          <a:xfrm>
            <a:off x="5789493" y="3806316"/>
            <a:ext cx="0" cy="2035175"/>
          </a:xfrm>
          <a:prstGeom prst="line">
            <a:avLst/>
          </a:prstGeom>
          <a:noFill/>
          <a:ln w="1905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latin typeface="Calibri" panose="020F0502020204030204" pitchFamily="34" charset="0"/>
            </a:endParaRPr>
          </a:p>
        </p:txBody>
      </p:sp>
      <p:sp>
        <p:nvSpPr>
          <p:cNvPr id="11323" name="Rectangle 64"/>
          <p:cNvSpPr>
            <a:spLocks noChangeAspect="1" noChangeArrowheads="1"/>
          </p:cNvSpPr>
          <p:nvPr/>
        </p:nvSpPr>
        <p:spPr bwMode="auto">
          <a:xfrm>
            <a:off x="5729168" y="3879341"/>
            <a:ext cx="1366837"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90000"/>
              </a:lnSpc>
              <a:spcBef>
                <a:spcPct val="0"/>
              </a:spcBef>
              <a:buFontTx/>
              <a:buNone/>
            </a:pPr>
            <a:r>
              <a:rPr lang="fr-FR" altLang="fr-FR" sz="2000" b="1">
                <a:latin typeface="Calibri" panose="020F0502020204030204" pitchFamily="34" charset="0"/>
              </a:rPr>
              <a:t>hm</a:t>
            </a:r>
            <a:r>
              <a:rPr lang="fr-FR" altLang="fr-FR" sz="1400">
                <a:latin typeface="Calibri" panose="020F0502020204030204" pitchFamily="34" charset="0"/>
              </a:rPr>
              <a:t> : </a:t>
            </a:r>
          </a:p>
          <a:p>
            <a:pPr eaLnBrk="1" hangingPunct="1">
              <a:lnSpc>
                <a:spcPct val="90000"/>
              </a:lnSpc>
              <a:spcBef>
                <a:spcPct val="0"/>
              </a:spcBef>
              <a:buFontTx/>
              <a:buNone/>
            </a:pPr>
            <a:r>
              <a:rPr lang="fr-FR" altLang="fr-FR" sz="1400">
                <a:latin typeface="Calibri" panose="020F0502020204030204" pitchFamily="34" charset="0"/>
              </a:rPr>
              <a:t>profondeur </a:t>
            </a:r>
          </a:p>
          <a:p>
            <a:pPr eaLnBrk="1" hangingPunct="1">
              <a:lnSpc>
                <a:spcPct val="90000"/>
              </a:lnSpc>
              <a:spcBef>
                <a:spcPct val="0"/>
              </a:spcBef>
              <a:buFontTx/>
              <a:buNone/>
            </a:pPr>
            <a:r>
              <a:rPr lang="fr-FR" altLang="fr-FR" sz="1400">
                <a:latin typeface="Calibri" panose="020F0502020204030204" pitchFamily="34" charset="0"/>
              </a:rPr>
              <a:t>moyenne</a:t>
            </a:r>
            <a:r>
              <a:rPr lang="fr-FR" altLang="fr-FR" sz="1200">
                <a:latin typeface="Calibri" panose="020F0502020204030204" pitchFamily="34" charset="0"/>
              </a:rPr>
              <a:t> = </a:t>
            </a:r>
            <a:r>
              <a:rPr lang="fr-FR" altLang="fr-FR" sz="1800">
                <a:latin typeface="Calibri" panose="020F0502020204030204" pitchFamily="34" charset="0"/>
              </a:rPr>
              <a:t>S/L</a:t>
            </a:r>
          </a:p>
        </p:txBody>
      </p:sp>
      <p:sp>
        <p:nvSpPr>
          <p:cNvPr id="11325" name="Line 66"/>
          <p:cNvSpPr>
            <a:spLocks noChangeAspect="1" noChangeShapeType="1"/>
          </p:cNvSpPr>
          <p:nvPr/>
        </p:nvSpPr>
        <p:spPr bwMode="auto">
          <a:xfrm>
            <a:off x="3735268" y="3809491"/>
            <a:ext cx="0" cy="2840037"/>
          </a:xfrm>
          <a:prstGeom prst="line">
            <a:avLst/>
          </a:prstGeom>
          <a:noFill/>
          <a:ln w="28575">
            <a:solidFill>
              <a:srgbClr val="3D7A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22" name="Rectangle 21"/>
          <p:cNvSpPr/>
          <p:nvPr/>
        </p:nvSpPr>
        <p:spPr>
          <a:xfrm>
            <a:off x="560716" y="1290173"/>
            <a:ext cx="7962181" cy="553998"/>
          </a:xfrm>
          <a:prstGeom prst="rect">
            <a:avLst/>
          </a:prstGeom>
        </p:spPr>
        <p:txBody>
          <a:bodyPr wrap="square">
            <a:spAutoFit/>
          </a:bodyPr>
          <a:lstStyle/>
          <a:p>
            <a:r>
              <a:rPr lang="fr-FR" altLang="fr-FR" sz="1600" b="1" dirty="0">
                <a:solidFill>
                  <a:srgbClr val="00B050"/>
                </a:solidFill>
                <a:latin typeface="Calibri" panose="020F0502020204030204" pitchFamily="34" charset="0"/>
              </a:rPr>
              <a:t>Tirant d’eau </a:t>
            </a:r>
            <a:r>
              <a:rPr lang="fr-FR" altLang="fr-FR" dirty="0">
                <a:solidFill>
                  <a:srgbClr val="0000FF"/>
                </a:solidFill>
                <a:latin typeface="Calibri" panose="020F0502020204030204" pitchFamily="34" charset="0"/>
              </a:rPr>
              <a:t>(y)</a:t>
            </a:r>
            <a:r>
              <a:rPr lang="fr-FR" altLang="fr-FR" dirty="0">
                <a:solidFill>
                  <a:srgbClr val="292800"/>
                </a:solidFill>
                <a:latin typeface="Calibri" panose="020F0502020204030204" pitchFamily="34" charset="0"/>
              </a:rPr>
              <a:t> : profondeur maximale d’une section d’écoulement (perpendiculaire à la pente du fond)</a:t>
            </a:r>
          </a:p>
          <a:p>
            <a:endParaRPr lang="fr-FR" altLang="fr-FR" dirty="0">
              <a:solidFill>
                <a:srgbClr val="292800"/>
              </a:solidFill>
              <a:latin typeface="Calibri" panose="020F0502020204030204" pitchFamily="34" charset="0"/>
            </a:endParaRPr>
          </a:p>
        </p:txBody>
      </p:sp>
      <p:sp>
        <p:nvSpPr>
          <p:cNvPr id="23" name="Rectangle 22"/>
          <p:cNvSpPr/>
          <p:nvPr/>
        </p:nvSpPr>
        <p:spPr>
          <a:xfrm>
            <a:off x="552090" y="1747155"/>
            <a:ext cx="7729268" cy="523220"/>
          </a:xfrm>
          <a:prstGeom prst="rect">
            <a:avLst/>
          </a:prstGeom>
        </p:spPr>
        <p:txBody>
          <a:bodyPr wrap="square">
            <a:spAutoFit/>
          </a:bodyPr>
          <a:lstStyle/>
          <a:p>
            <a:pPr algn="just"/>
            <a:r>
              <a:rPr lang="fr-FR" altLang="fr-FR" b="1" dirty="0">
                <a:solidFill>
                  <a:srgbClr val="00B050"/>
                </a:solidFill>
                <a:latin typeface="Calibri" panose="020F0502020204030204" pitchFamily="34" charset="0"/>
              </a:rPr>
              <a:t>Profondeur moyenne </a:t>
            </a:r>
            <a:r>
              <a:rPr lang="fr-FR" altLang="fr-FR" b="1" dirty="0">
                <a:solidFill>
                  <a:srgbClr val="0000FF"/>
                </a:solidFill>
                <a:latin typeface="Calibri" panose="020F0502020204030204" pitchFamily="34" charset="0"/>
              </a:rPr>
              <a:t>(hm)</a:t>
            </a:r>
            <a:r>
              <a:rPr lang="fr-FR" altLang="fr-FR" dirty="0">
                <a:solidFill>
                  <a:srgbClr val="00B050"/>
                </a:solidFill>
                <a:latin typeface="Calibri" panose="020F0502020204030204" pitchFamily="34" charset="0"/>
              </a:rPr>
              <a:t> </a:t>
            </a:r>
            <a:r>
              <a:rPr lang="fr-FR" altLang="fr-FR" dirty="0">
                <a:latin typeface="Calibri" panose="020F0502020204030204" pitchFamily="34" charset="0"/>
              </a:rPr>
              <a:t>(= hauteur moyenne d’eau) : il s’agit du rapport entre la section d’écoulement et la largeur de la surface libre de l’eau</a:t>
            </a:r>
          </a:p>
        </p:txBody>
      </p:sp>
      <p:sp>
        <p:nvSpPr>
          <p:cNvPr id="4" name="Rectangle 3"/>
          <p:cNvSpPr/>
          <p:nvPr/>
        </p:nvSpPr>
        <p:spPr>
          <a:xfrm>
            <a:off x="569344" y="2089088"/>
            <a:ext cx="4572000" cy="523220"/>
          </a:xfrm>
          <a:prstGeom prst="rect">
            <a:avLst/>
          </a:prstGeom>
        </p:spPr>
        <p:txBody>
          <a:bodyPr>
            <a:spAutoFit/>
          </a:bodyPr>
          <a:lstStyle/>
          <a:p>
            <a:endParaRPr lang="fr-FR" altLang="fr-FR" dirty="0"/>
          </a:p>
          <a:p>
            <a:r>
              <a:rPr lang="fr-FR" altLang="fr-FR" b="1" dirty="0">
                <a:solidFill>
                  <a:srgbClr val="0000FF"/>
                </a:solidFill>
              </a:rPr>
              <a:t>hm = S/L</a:t>
            </a:r>
            <a:endParaRPr lang="fr-FR" dirty="0"/>
          </a:p>
        </p:txBody>
      </p:sp>
      <p:sp>
        <p:nvSpPr>
          <p:cNvPr id="25" name="Text Box 2">
            <a:extLst>
              <a:ext uri="{FF2B5EF4-FFF2-40B4-BE49-F238E27FC236}">
                <a16:creationId xmlns:a16="http://schemas.microsoft.com/office/drawing/2014/main" id="{9DCD87A5-7561-4E91-B141-9B56F363051F}"/>
              </a:ext>
            </a:extLst>
          </p:cNvPr>
          <p:cNvSpPr txBox="1">
            <a:spLocks noChangeArrowheads="1"/>
          </p:cNvSpPr>
          <p:nvPr/>
        </p:nvSpPr>
        <p:spPr bwMode="auto">
          <a:xfrm>
            <a:off x="-322772" y="121050"/>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26" name="Text Box 2">
            <a:extLst>
              <a:ext uri="{FF2B5EF4-FFF2-40B4-BE49-F238E27FC236}">
                <a16:creationId xmlns:a16="http://schemas.microsoft.com/office/drawing/2014/main" id="{6785907C-9A61-49C4-9157-759FFF00FECC}"/>
              </a:ext>
            </a:extLst>
          </p:cNvPr>
          <p:cNvSpPr txBox="1">
            <a:spLocks noChangeArrowheads="1"/>
          </p:cNvSpPr>
          <p:nvPr/>
        </p:nvSpPr>
        <p:spPr bwMode="auto">
          <a:xfrm>
            <a:off x="190109" y="529590"/>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1. Le cas du canal trapézoïdal (cas général)</a:t>
            </a:r>
          </a:p>
        </p:txBody>
      </p:sp>
      <p:sp>
        <p:nvSpPr>
          <p:cNvPr id="27" name="Text Box 2">
            <a:extLst>
              <a:ext uri="{FF2B5EF4-FFF2-40B4-BE49-F238E27FC236}">
                <a16:creationId xmlns:a16="http://schemas.microsoft.com/office/drawing/2014/main" id="{FAC8E2B0-B3EC-4ACE-803B-E91FADC85085}"/>
              </a:ext>
            </a:extLst>
          </p:cNvPr>
          <p:cNvSpPr txBox="1">
            <a:spLocks noChangeArrowheads="1"/>
          </p:cNvSpPr>
          <p:nvPr/>
        </p:nvSpPr>
        <p:spPr bwMode="auto">
          <a:xfrm>
            <a:off x="822385" y="900021"/>
            <a:ext cx="345806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A. Définition des termes</a:t>
            </a:r>
          </a:p>
        </p:txBody>
      </p:sp>
    </p:spTree>
    <p:extLst>
      <p:ext uri="{BB962C8B-B14F-4D97-AF65-F5344CB8AC3E}">
        <p14:creationId xmlns:p14="http://schemas.microsoft.com/office/powerpoint/2010/main" val="2449140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7170977" y="3824201"/>
            <a:ext cx="1257031" cy="1745109"/>
          </a:xfrm>
          <a:prstGeom prst="rect">
            <a:avLst/>
          </a:prstGeom>
        </p:spPr>
      </p:pic>
      <p:sp>
        <p:nvSpPr>
          <p:cNvPr id="11298" name="AutoShape 39"/>
          <p:cNvSpPr>
            <a:spLocks noChangeAspect="1" noChangeArrowheads="1"/>
          </p:cNvSpPr>
          <p:nvPr/>
        </p:nvSpPr>
        <p:spPr bwMode="auto">
          <a:xfrm>
            <a:off x="2693868" y="3815841"/>
            <a:ext cx="4625975" cy="2822575"/>
          </a:xfrm>
          <a:prstGeom prst="flowChartManualOperation">
            <a:avLst/>
          </a:prstGeom>
          <a:solidFill>
            <a:schemeClr val="accent1">
              <a:lumMod val="75000"/>
            </a:schemeClr>
          </a:solidFill>
          <a:ln w="9525">
            <a:solidFill>
              <a:schemeClr val="accent1">
                <a:lumMod val="75000"/>
              </a:schemeClr>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fr-FR" altLang="fr-FR" sz="1400"/>
          </a:p>
        </p:txBody>
      </p:sp>
      <p:sp>
        <p:nvSpPr>
          <p:cNvPr id="11299" name="Text Box 40"/>
          <p:cNvSpPr txBox="1">
            <a:spLocks noChangeAspect="1" noChangeArrowheads="1"/>
          </p:cNvSpPr>
          <p:nvPr/>
        </p:nvSpPr>
        <p:spPr bwMode="auto">
          <a:xfrm>
            <a:off x="3740600" y="4670903"/>
            <a:ext cx="13272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b="1" dirty="0">
                <a:solidFill>
                  <a:srgbClr val="292800"/>
                </a:solidFill>
                <a:latin typeface="Calibri" panose="020F0502020204030204" pitchFamily="34" charset="0"/>
              </a:rPr>
              <a:t>y</a:t>
            </a:r>
            <a:r>
              <a:rPr lang="fr-FR" altLang="fr-FR" sz="1800" dirty="0">
                <a:solidFill>
                  <a:srgbClr val="292800"/>
                </a:solidFill>
                <a:latin typeface="Calibri" panose="020F0502020204030204" pitchFamily="34" charset="0"/>
              </a:rPr>
              <a:t> </a:t>
            </a:r>
            <a:r>
              <a:rPr lang="fr-FR" altLang="fr-FR" sz="1400" dirty="0">
                <a:solidFill>
                  <a:srgbClr val="292800"/>
                </a:solidFill>
                <a:latin typeface="Calibri" panose="020F0502020204030204" pitchFamily="34" charset="0"/>
              </a:rPr>
              <a:t>: tirant d’eau </a:t>
            </a:r>
          </a:p>
        </p:txBody>
      </p:sp>
      <p:sp>
        <p:nvSpPr>
          <p:cNvPr id="11305" name="Freeform 46"/>
          <p:cNvSpPr>
            <a:spLocks noChangeAspect="1"/>
          </p:cNvSpPr>
          <p:nvPr/>
        </p:nvSpPr>
        <p:spPr bwMode="auto">
          <a:xfrm>
            <a:off x="6354643" y="2836353"/>
            <a:ext cx="1512887" cy="3822700"/>
          </a:xfrm>
          <a:custGeom>
            <a:avLst/>
            <a:gdLst>
              <a:gd name="T0" fmla="*/ 0 w 701"/>
              <a:gd name="T1" fmla="*/ 2147483647 h 1772"/>
              <a:gd name="T2" fmla="*/ 2147483647 w 701"/>
              <a:gd name="T3" fmla="*/ 0 h 1772"/>
              <a:gd name="T4" fmla="*/ 2147483647 w 701"/>
              <a:gd name="T5" fmla="*/ 0 h 1772"/>
              <a:gd name="T6" fmla="*/ 0 60000 65536"/>
              <a:gd name="T7" fmla="*/ 0 60000 65536"/>
              <a:gd name="T8" fmla="*/ 0 60000 65536"/>
            </a:gdLst>
            <a:ahLst/>
            <a:cxnLst>
              <a:cxn ang="T6">
                <a:pos x="T0" y="T1"/>
              </a:cxn>
              <a:cxn ang="T7">
                <a:pos x="T2" y="T3"/>
              </a:cxn>
              <a:cxn ang="T8">
                <a:pos x="T4" y="T5"/>
              </a:cxn>
            </a:cxnLst>
            <a:rect l="0" t="0" r="r" b="b"/>
            <a:pathLst>
              <a:path w="701" h="1772">
                <a:moveTo>
                  <a:pt x="0" y="1772"/>
                </a:moveTo>
                <a:lnTo>
                  <a:pt x="592" y="0"/>
                </a:lnTo>
                <a:lnTo>
                  <a:pt x="701"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1306" name="Freeform 47"/>
          <p:cNvSpPr>
            <a:spLocks noChangeAspect="1"/>
          </p:cNvSpPr>
          <p:nvPr/>
        </p:nvSpPr>
        <p:spPr bwMode="auto">
          <a:xfrm>
            <a:off x="1975448" y="2839528"/>
            <a:ext cx="1645519" cy="3817938"/>
          </a:xfrm>
          <a:custGeom>
            <a:avLst/>
            <a:gdLst>
              <a:gd name="T0" fmla="*/ 2147483647 w 773"/>
              <a:gd name="T1" fmla="*/ 2147483647 h 1766"/>
              <a:gd name="T2" fmla="*/ 804367120 w 773"/>
              <a:gd name="T3" fmla="*/ 0 h 1766"/>
              <a:gd name="T4" fmla="*/ 0 w 773"/>
              <a:gd name="T5" fmla="*/ 0 h 1766"/>
              <a:gd name="T6" fmla="*/ 0 60000 65536"/>
              <a:gd name="T7" fmla="*/ 0 60000 65536"/>
              <a:gd name="T8" fmla="*/ 0 60000 65536"/>
            </a:gdLst>
            <a:ahLst/>
            <a:cxnLst>
              <a:cxn ang="T6">
                <a:pos x="T0" y="T1"/>
              </a:cxn>
              <a:cxn ang="T7">
                <a:pos x="T2" y="T3"/>
              </a:cxn>
              <a:cxn ang="T8">
                <a:pos x="T4" y="T5"/>
              </a:cxn>
            </a:cxnLst>
            <a:rect l="0" t="0" r="r" b="b"/>
            <a:pathLst>
              <a:path w="773" h="1766">
                <a:moveTo>
                  <a:pt x="773" y="1766"/>
                </a:moveTo>
                <a:lnTo>
                  <a:pt x="172" y="0"/>
                </a:lnTo>
                <a:lnTo>
                  <a:pt x="0" y="0"/>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fr-FR"/>
          </a:p>
        </p:txBody>
      </p:sp>
      <p:sp>
        <p:nvSpPr>
          <p:cNvPr id="11307" name="Line 48"/>
          <p:cNvSpPr>
            <a:spLocks noChangeAspect="1" noChangeShapeType="1"/>
          </p:cNvSpPr>
          <p:nvPr/>
        </p:nvSpPr>
        <p:spPr bwMode="auto">
          <a:xfrm>
            <a:off x="3622555" y="6657466"/>
            <a:ext cx="27320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11315" name="Rectangle 56"/>
          <p:cNvSpPr>
            <a:spLocks noChangeAspect="1" noChangeArrowheads="1"/>
          </p:cNvSpPr>
          <p:nvPr/>
        </p:nvSpPr>
        <p:spPr bwMode="auto">
          <a:xfrm rot="-4354060">
            <a:off x="6503101" y="5344524"/>
            <a:ext cx="70827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dirty="0">
                <a:latin typeface="Calibri" panose="020F0502020204030204" pitchFamily="34" charset="0"/>
              </a:rPr>
              <a:t>le talus</a:t>
            </a:r>
          </a:p>
        </p:txBody>
      </p:sp>
      <p:sp>
        <p:nvSpPr>
          <p:cNvPr id="11317" name="Line 58"/>
          <p:cNvSpPr>
            <a:spLocks noChangeAspect="1" noChangeShapeType="1"/>
          </p:cNvSpPr>
          <p:nvPr/>
        </p:nvSpPr>
        <p:spPr bwMode="auto">
          <a:xfrm>
            <a:off x="2676405" y="3828541"/>
            <a:ext cx="960438" cy="2833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321" name="Rectangle 62"/>
          <p:cNvSpPr>
            <a:spLocks noChangeAspect="1" noChangeArrowheads="1"/>
          </p:cNvSpPr>
          <p:nvPr/>
        </p:nvSpPr>
        <p:spPr bwMode="auto">
          <a:xfrm>
            <a:off x="2654180" y="3806316"/>
            <a:ext cx="4637088" cy="2051050"/>
          </a:xfrm>
          <a:prstGeom prst="rect">
            <a:avLst/>
          </a:prstGeom>
          <a:noFill/>
          <a:ln w="19050">
            <a:solidFill>
              <a:srgbClr val="0000F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p>
        </p:txBody>
      </p:sp>
      <p:sp>
        <p:nvSpPr>
          <p:cNvPr id="11322" name="Line 63"/>
          <p:cNvSpPr>
            <a:spLocks noChangeAspect="1" noChangeShapeType="1"/>
          </p:cNvSpPr>
          <p:nvPr/>
        </p:nvSpPr>
        <p:spPr bwMode="auto">
          <a:xfrm>
            <a:off x="5789493" y="3806316"/>
            <a:ext cx="0" cy="2035175"/>
          </a:xfrm>
          <a:prstGeom prst="line">
            <a:avLst/>
          </a:prstGeom>
          <a:noFill/>
          <a:ln w="1905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latin typeface="Calibri" panose="020F0502020204030204" pitchFamily="34" charset="0"/>
            </a:endParaRPr>
          </a:p>
        </p:txBody>
      </p:sp>
      <p:sp>
        <p:nvSpPr>
          <p:cNvPr id="11323" name="Rectangle 64"/>
          <p:cNvSpPr>
            <a:spLocks noChangeAspect="1" noChangeArrowheads="1"/>
          </p:cNvSpPr>
          <p:nvPr/>
        </p:nvSpPr>
        <p:spPr bwMode="auto">
          <a:xfrm>
            <a:off x="5729168" y="3879341"/>
            <a:ext cx="1366837"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90000"/>
              </a:lnSpc>
              <a:spcBef>
                <a:spcPct val="0"/>
              </a:spcBef>
              <a:buFontTx/>
              <a:buNone/>
            </a:pPr>
            <a:r>
              <a:rPr lang="fr-FR" altLang="fr-FR" sz="2000" b="1">
                <a:latin typeface="Calibri" panose="020F0502020204030204" pitchFamily="34" charset="0"/>
              </a:rPr>
              <a:t>hm</a:t>
            </a:r>
            <a:r>
              <a:rPr lang="fr-FR" altLang="fr-FR" sz="1400">
                <a:latin typeface="Calibri" panose="020F0502020204030204" pitchFamily="34" charset="0"/>
              </a:rPr>
              <a:t> : </a:t>
            </a:r>
          </a:p>
          <a:p>
            <a:pPr eaLnBrk="1" hangingPunct="1">
              <a:lnSpc>
                <a:spcPct val="90000"/>
              </a:lnSpc>
              <a:spcBef>
                <a:spcPct val="0"/>
              </a:spcBef>
              <a:buFontTx/>
              <a:buNone/>
            </a:pPr>
            <a:r>
              <a:rPr lang="fr-FR" altLang="fr-FR" sz="1400">
                <a:latin typeface="Calibri" panose="020F0502020204030204" pitchFamily="34" charset="0"/>
              </a:rPr>
              <a:t>profondeur </a:t>
            </a:r>
          </a:p>
          <a:p>
            <a:pPr eaLnBrk="1" hangingPunct="1">
              <a:lnSpc>
                <a:spcPct val="90000"/>
              </a:lnSpc>
              <a:spcBef>
                <a:spcPct val="0"/>
              </a:spcBef>
              <a:buFontTx/>
              <a:buNone/>
            </a:pPr>
            <a:r>
              <a:rPr lang="fr-FR" altLang="fr-FR" sz="1400">
                <a:latin typeface="Calibri" panose="020F0502020204030204" pitchFamily="34" charset="0"/>
              </a:rPr>
              <a:t>moyenne</a:t>
            </a:r>
            <a:r>
              <a:rPr lang="fr-FR" altLang="fr-FR" sz="1200">
                <a:latin typeface="Calibri" panose="020F0502020204030204" pitchFamily="34" charset="0"/>
              </a:rPr>
              <a:t> = </a:t>
            </a:r>
            <a:r>
              <a:rPr lang="fr-FR" altLang="fr-FR" sz="1800">
                <a:latin typeface="Calibri" panose="020F0502020204030204" pitchFamily="34" charset="0"/>
              </a:rPr>
              <a:t>S/L</a:t>
            </a:r>
          </a:p>
        </p:txBody>
      </p:sp>
      <p:sp>
        <p:nvSpPr>
          <p:cNvPr id="11325" name="Line 66"/>
          <p:cNvSpPr>
            <a:spLocks noChangeAspect="1" noChangeShapeType="1"/>
          </p:cNvSpPr>
          <p:nvPr/>
        </p:nvSpPr>
        <p:spPr bwMode="auto">
          <a:xfrm>
            <a:off x="3735268" y="3809491"/>
            <a:ext cx="0" cy="2840037"/>
          </a:xfrm>
          <a:prstGeom prst="line">
            <a:avLst/>
          </a:prstGeom>
          <a:noFill/>
          <a:ln w="28575">
            <a:solidFill>
              <a:srgbClr val="3D7A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2" name="Rectangle 1"/>
          <p:cNvSpPr/>
          <p:nvPr/>
        </p:nvSpPr>
        <p:spPr>
          <a:xfrm>
            <a:off x="181154" y="2201230"/>
            <a:ext cx="7297947" cy="307777"/>
          </a:xfrm>
          <a:prstGeom prst="rect">
            <a:avLst/>
          </a:prstGeom>
        </p:spPr>
        <p:txBody>
          <a:bodyPr wrap="square">
            <a:spAutoFit/>
          </a:bodyPr>
          <a:lstStyle/>
          <a:p>
            <a:r>
              <a:rPr lang="fr-FR" b="1" dirty="0">
                <a:solidFill>
                  <a:srgbClr val="00B050"/>
                </a:solidFill>
                <a:latin typeface="Calibri" panose="020F0502020204030204" pitchFamily="34" charset="0"/>
              </a:rPr>
              <a:t>Talus</a:t>
            </a:r>
            <a:r>
              <a:rPr lang="fr-FR" dirty="0">
                <a:solidFill>
                  <a:srgbClr val="000000"/>
                </a:solidFill>
                <a:latin typeface="Calibri" panose="020F0502020204030204" pitchFamily="34" charset="0"/>
              </a:rPr>
              <a:t> dont la pente est exprimée par </a:t>
            </a:r>
            <a:r>
              <a:rPr lang="fr-FR" i="1" dirty="0">
                <a:solidFill>
                  <a:srgbClr val="000000"/>
                </a:solidFill>
                <a:latin typeface="Calibri" panose="020F0502020204030204" pitchFamily="34" charset="0"/>
              </a:rPr>
              <a:t>p</a:t>
            </a:r>
            <a:r>
              <a:rPr lang="fr-FR" dirty="0">
                <a:solidFill>
                  <a:srgbClr val="000000"/>
                </a:solidFill>
                <a:latin typeface="Calibri" panose="020F0502020204030204" pitchFamily="34" charset="0"/>
              </a:rPr>
              <a:t> (</a:t>
            </a:r>
            <a:r>
              <a:rPr lang="fr-FR" i="1" dirty="0">
                <a:solidFill>
                  <a:srgbClr val="000000"/>
                </a:solidFill>
                <a:latin typeface="Calibri" panose="020F0502020204030204" pitchFamily="34" charset="0"/>
              </a:rPr>
              <a:t>p</a:t>
            </a:r>
            <a:r>
              <a:rPr lang="fr-FR" dirty="0">
                <a:solidFill>
                  <a:srgbClr val="000000"/>
                </a:solidFill>
                <a:latin typeface="Calibri" panose="020F0502020204030204" pitchFamily="34" charset="0"/>
              </a:rPr>
              <a:t> = 0 pour un canal rectangulaire)</a:t>
            </a:r>
            <a:endParaRPr lang="fr-FR" dirty="0">
              <a:latin typeface="Calibri" panose="020F0502020204030204" pitchFamily="34" charset="0"/>
            </a:endParaRPr>
          </a:p>
        </p:txBody>
      </p:sp>
      <p:sp>
        <p:nvSpPr>
          <p:cNvPr id="18" name="Text Box 2">
            <a:extLst>
              <a:ext uri="{FF2B5EF4-FFF2-40B4-BE49-F238E27FC236}">
                <a16:creationId xmlns:a16="http://schemas.microsoft.com/office/drawing/2014/main" id="{4A3E9C5D-9C9D-4772-8D0C-386E1D317B58}"/>
              </a:ext>
            </a:extLst>
          </p:cNvPr>
          <p:cNvSpPr txBox="1">
            <a:spLocks noChangeArrowheads="1"/>
          </p:cNvSpPr>
          <p:nvPr/>
        </p:nvSpPr>
        <p:spPr bwMode="auto">
          <a:xfrm>
            <a:off x="-322772" y="121050"/>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19" name="Text Box 2">
            <a:extLst>
              <a:ext uri="{FF2B5EF4-FFF2-40B4-BE49-F238E27FC236}">
                <a16:creationId xmlns:a16="http://schemas.microsoft.com/office/drawing/2014/main" id="{8AB8A93F-FCD6-4D87-BFFC-A594BD7103AB}"/>
              </a:ext>
            </a:extLst>
          </p:cNvPr>
          <p:cNvSpPr txBox="1">
            <a:spLocks noChangeArrowheads="1"/>
          </p:cNvSpPr>
          <p:nvPr/>
        </p:nvSpPr>
        <p:spPr bwMode="auto">
          <a:xfrm>
            <a:off x="190109" y="529590"/>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1. Le cas du canal trapézoïdal (cas général)</a:t>
            </a:r>
          </a:p>
        </p:txBody>
      </p:sp>
      <p:sp>
        <p:nvSpPr>
          <p:cNvPr id="23" name="Text Box 2">
            <a:extLst>
              <a:ext uri="{FF2B5EF4-FFF2-40B4-BE49-F238E27FC236}">
                <a16:creationId xmlns:a16="http://schemas.microsoft.com/office/drawing/2014/main" id="{AE882213-A9AD-414D-AFDD-F94A858A76DF}"/>
              </a:ext>
            </a:extLst>
          </p:cNvPr>
          <p:cNvSpPr txBox="1">
            <a:spLocks noChangeArrowheads="1"/>
          </p:cNvSpPr>
          <p:nvPr/>
        </p:nvSpPr>
        <p:spPr bwMode="auto">
          <a:xfrm>
            <a:off x="822385" y="900021"/>
            <a:ext cx="345806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A. Définition des termes</a:t>
            </a:r>
          </a:p>
        </p:txBody>
      </p:sp>
    </p:spTree>
    <p:extLst>
      <p:ext uri="{BB962C8B-B14F-4D97-AF65-F5344CB8AC3E}">
        <p14:creationId xmlns:p14="http://schemas.microsoft.com/office/powerpoint/2010/main" val="4068842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 37"/>
          <p:cNvPicPr>
            <a:picLocks noChangeAspect="1"/>
          </p:cNvPicPr>
          <p:nvPr/>
        </p:nvPicPr>
        <p:blipFill>
          <a:blip r:embed="rId2"/>
          <a:stretch>
            <a:fillRect/>
          </a:stretch>
        </p:blipFill>
        <p:spPr>
          <a:xfrm>
            <a:off x="3565136" y="2409469"/>
            <a:ext cx="1257031" cy="1745109"/>
          </a:xfrm>
          <a:prstGeom prst="rect">
            <a:avLst/>
          </a:prstGeom>
        </p:spPr>
      </p:pic>
      <p:grpSp>
        <p:nvGrpSpPr>
          <p:cNvPr id="2" name="Groupe 1"/>
          <p:cNvGrpSpPr/>
          <p:nvPr/>
        </p:nvGrpSpPr>
        <p:grpSpPr>
          <a:xfrm>
            <a:off x="0" y="1696875"/>
            <a:ext cx="4376738" cy="3009031"/>
            <a:chOff x="314325" y="1363663"/>
            <a:chExt cx="4376738" cy="3009031"/>
          </a:xfrm>
        </p:grpSpPr>
        <p:sp>
          <p:nvSpPr>
            <p:cNvPr id="17411" name="AutoShape 3"/>
            <p:cNvSpPr>
              <a:spLocks noChangeArrowheads="1"/>
            </p:cNvSpPr>
            <p:nvPr/>
          </p:nvSpPr>
          <p:spPr bwMode="auto">
            <a:xfrm>
              <a:off x="1185863" y="1933575"/>
              <a:ext cx="3168650" cy="1944688"/>
            </a:xfrm>
            <a:prstGeom prst="flowChartManualOperation">
              <a:avLst/>
            </a:prstGeom>
            <a:solidFill>
              <a:schemeClr val="accent1">
                <a:lumMod val="75000"/>
              </a:schemeClr>
            </a:solidFill>
            <a:ln w="9525">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p>
          </p:txBody>
        </p:sp>
        <p:sp>
          <p:nvSpPr>
            <p:cNvPr id="17412" name="Line 4"/>
            <p:cNvSpPr>
              <a:spLocks noChangeShapeType="1"/>
            </p:cNvSpPr>
            <p:nvPr/>
          </p:nvSpPr>
          <p:spPr bwMode="auto">
            <a:xfrm>
              <a:off x="682625" y="1933575"/>
              <a:ext cx="0" cy="1944688"/>
            </a:xfrm>
            <a:prstGeom prst="line">
              <a:avLst/>
            </a:prstGeom>
            <a:noFill/>
            <a:ln w="9525">
              <a:solidFill>
                <a:srgbClr val="008A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13" name="Text Box 5"/>
            <p:cNvSpPr txBox="1">
              <a:spLocks noChangeArrowheads="1"/>
            </p:cNvSpPr>
            <p:nvPr/>
          </p:nvSpPr>
          <p:spPr bwMode="auto">
            <a:xfrm>
              <a:off x="314325" y="2654300"/>
              <a:ext cx="428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a:solidFill>
                    <a:srgbClr val="008A00"/>
                  </a:solidFill>
                  <a:latin typeface="Times New Roman" pitchFamily="18" charset="0"/>
                </a:rPr>
                <a:t>y</a:t>
              </a:r>
            </a:p>
          </p:txBody>
        </p:sp>
        <p:sp>
          <p:nvSpPr>
            <p:cNvPr id="17414" name="Line 6"/>
            <p:cNvSpPr>
              <a:spLocks noChangeShapeType="1"/>
            </p:cNvSpPr>
            <p:nvPr/>
          </p:nvSpPr>
          <p:spPr bwMode="auto">
            <a:xfrm>
              <a:off x="1177925" y="1798638"/>
              <a:ext cx="3167063" cy="0"/>
            </a:xfrm>
            <a:prstGeom prst="line">
              <a:avLst/>
            </a:prstGeom>
            <a:noFill/>
            <a:ln w="158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15" name="Text Box 7"/>
            <p:cNvSpPr txBox="1">
              <a:spLocks noChangeArrowheads="1"/>
            </p:cNvSpPr>
            <p:nvPr/>
          </p:nvSpPr>
          <p:spPr bwMode="auto">
            <a:xfrm>
              <a:off x="2662624" y="1492250"/>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dirty="0">
                  <a:solidFill>
                    <a:srgbClr val="0000FF"/>
                  </a:solidFill>
                  <a:latin typeface="Times New Roman" pitchFamily="18" charset="0"/>
                </a:rPr>
                <a:t>L</a:t>
              </a:r>
            </a:p>
          </p:txBody>
        </p:sp>
        <p:sp>
          <p:nvSpPr>
            <p:cNvPr id="17416" name="Line 8"/>
            <p:cNvSpPr>
              <a:spLocks noChangeShapeType="1"/>
            </p:cNvSpPr>
            <p:nvPr/>
          </p:nvSpPr>
          <p:spPr bwMode="auto">
            <a:xfrm>
              <a:off x="1869656" y="4014339"/>
              <a:ext cx="18002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17" name="Text Box 9"/>
            <p:cNvSpPr txBox="1">
              <a:spLocks noChangeArrowheads="1"/>
            </p:cNvSpPr>
            <p:nvPr/>
          </p:nvSpPr>
          <p:spPr bwMode="auto">
            <a:xfrm>
              <a:off x="2632285" y="4005982"/>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800" b="1">
                  <a:latin typeface="Times New Roman" pitchFamily="18" charset="0"/>
                </a:rPr>
                <a:t>b</a:t>
              </a:r>
              <a:r>
                <a:rPr lang="fr-FR" altLang="fr-FR" sz="1800">
                  <a:latin typeface="Times New Roman" pitchFamily="18" charset="0"/>
                </a:rPr>
                <a:t> </a:t>
              </a:r>
            </a:p>
          </p:txBody>
        </p:sp>
        <p:sp>
          <p:nvSpPr>
            <p:cNvPr id="17418" name="Text Box 10"/>
            <p:cNvSpPr txBox="1">
              <a:spLocks noChangeArrowheads="1"/>
            </p:cNvSpPr>
            <p:nvPr/>
          </p:nvSpPr>
          <p:spPr bwMode="auto">
            <a:xfrm>
              <a:off x="2698750" y="2725738"/>
              <a:ext cx="2889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a:latin typeface="Times New Roman" pitchFamily="18" charset="0"/>
                </a:rPr>
                <a:t>S</a:t>
              </a:r>
            </a:p>
          </p:txBody>
        </p:sp>
        <p:sp>
          <p:nvSpPr>
            <p:cNvPr id="17420" name="Freeform 12"/>
            <p:cNvSpPr>
              <a:spLocks/>
            </p:cNvSpPr>
            <p:nvPr/>
          </p:nvSpPr>
          <p:spPr bwMode="auto">
            <a:xfrm>
              <a:off x="3706813" y="1371600"/>
              <a:ext cx="984250" cy="2508250"/>
            </a:xfrm>
            <a:custGeom>
              <a:avLst/>
              <a:gdLst>
                <a:gd name="T0" fmla="*/ 0 w 701"/>
                <a:gd name="T1" fmla="*/ 2147483647 h 1772"/>
                <a:gd name="T2" fmla="*/ 1167069172 w 701"/>
                <a:gd name="T3" fmla="*/ 0 h 1772"/>
                <a:gd name="T4" fmla="*/ 1381951587 w 701"/>
                <a:gd name="T5" fmla="*/ 0 h 1772"/>
                <a:gd name="T6" fmla="*/ 0 60000 65536"/>
                <a:gd name="T7" fmla="*/ 0 60000 65536"/>
                <a:gd name="T8" fmla="*/ 0 60000 65536"/>
              </a:gdLst>
              <a:ahLst/>
              <a:cxnLst>
                <a:cxn ang="T6">
                  <a:pos x="T0" y="T1"/>
                </a:cxn>
                <a:cxn ang="T7">
                  <a:pos x="T2" y="T3"/>
                </a:cxn>
                <a:cxn ang="T8">
                  <a:pos x="T4" y="T5"/>
                </a:cxn>
              </a:cxnLst>
              <a:rect l="0" t="0" r="r" b="b"/>
              <a:pathLst>
                <a:path w="701" h="1772">
                  <a:moveTo>
                    <a:pt x="0" y="1772"/>
                  </a:moveTo>
                  <a:lnTo>
                    <a:pt x="592" y="0"/>
                  </a:lnTo>
                  <a:lnTo>
                    <a:pt x="701" y="0"/>
                  </a:lnTo>
                </a:path>
              </a:pathLst>
            </a:cu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21" name="Freeform 13"/>
            <p:cNvSpPr>
              <a:spLocks/>
            </p:cNvSpPr>
            <p:nvPr/>
          </p:nvSpPr>
          <p:spPr bwMode="auto">
            <a:xfrm>
              <a:off x="735013" y="1363663"/>
              <a:ext cx="1098550" cy="2514600"/>
            </a:xfrm>
            <a:custGeom>
              <a:avLst/>
              <a:gdLst>
                <a:gd name="T0" fmla="*/ 1561205825 w 773"/>
                <a:gd name="T1" fmla="*/ 2147483647 h 1766"/>
                <a:gd name="T2" fmla="*/ 347383396 w 773"/>
                <a:gd name="T3" fmla="*/ 0 h 1766"/>
                <a:gd name="T4" fmla="*/ 0 w 773"/>
                <a:gd name="T5" fmla="*/ 0 h 1766"/>
                <a:gd name="T6" fmla="*/ 0 60000 65536"/>
                <a:gd name="T7" fmla="*/ 0 60000 65536"/>
                <a:gd name="T8" fmla="*/ 0 60000 65536"/>
              </a:gdLst>
              <a:ahLst/>
              <a:cxnLst>
                <a:cxn ang="T6">
                  <a:pos x="T0" y="T1"/>
                </a:cxn>
                <a:cxn ang="T7">
                  <a:pos x="T2" y="T3"/>
                </a:cxn>
                <a:cxn ang="T8">
                  <a:pos x="T4" y="T5"/>
                </a:cxn>
              </a:cxnLst>
              <a:rect l="0" t="0" r="r" b="b"/>
              <a:pathLst>
                <a:path w="773" h="1766">
                  <a:moveTo>
                    <a:pt x="773" y="1766"/>
                  </a:moveTo>
                  <a:lnTo>
                    <a:pt x="172" y="0"/>
                  </a:lnTo>
                  <a:lnTo>
                    <a:pt x="0" y="0"/>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22" name="Line 14"/>
            <p:cNvSpPr>
              <a:spLocks noChangeShapeType="1"/>
            </p:cNvSpPr>
            <p:nvPr/>
          </p:nvSpPr>
          <p:spPr bwMode="auto">
            <a:xfrm>
              <a:off x="1835150" y="3878263"/>
              <a:ext cx="18716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50" name="Rectangle 49"/>
            <p:cNvSpPr>
              <a:spLocks noChangeArrowheads="1"/>
            </p:cNvSpPr>
            <p:nvPr/>
          </p:nvSpPr>
          <p:spPr bwMode="auto">
            <a:xfrm rot="-4354060">
              <a:off x="3856831" y="2567782"/>
              <a:ext cx="6937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a:latin typeface="Times New Roman" pitchFamily="18" charset="0"/>
                </a:rPr>
                <a:t>le talus</a:t>
              </a:r>
            </a:p>
          </p:txBody>
        </p:sp>
      </p:grpSp>
      <p:sp>
        <p:nvSpPr>
          <p:cNvPr id="68" name="Text Box 44"/>
          <p:cNvSpPr txBox="1">
            <a:spLocks noChangeArrowheads="1"/>
          </p:cNvSpPr>
          <p:nvPr/>
        </p:nvSpPr>
        <p:spPr bwMode="auto">
          <a:xfrm>
            <a:off x="5501761" y="1610703"/>
            <a:ext cx="18385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eaLnBrk="0" hangingPunct="0">
              <a:spcBef>
                <a:spcPct val="20000"/>
              </a:spcBef>
              <a:buChar char="•"/>
              <a:tabLst>
                <a:tab pos="447675" algn="l"/>
              </a:tabLst>
              <a:defRPr sz="3200">
                <a:solidFill>
                  <a:schemeClr val="tx1"/>
                </a:solidFill>
                <a:latin typeface="Arial" charset="0"/>
              </a:defRPr>
            </a:lvl1pPr>
            <a:lvl2pPr marL="742950" indent="-285750" eaLnBrk="0" hangingPunct="0">
              <a:spcBef>
                <a:spcPct val="20000"/>
              </a:spcBef>
              <a:buChar char="–"/>
              <a:tabLst>
                <a:tab pos="447675" algn="l"/>
              </a:tabLst>
              <a:defRPr sz="2800">
                <a:solidFill>
                  <a:schemeClr val="tx1"/>
                </a:solidFill>
                <a:latin typeface="Arial" charset="0"/>
              </a:defRPr>
            </a:lvl2pPr>
            <a:lvl3pPr marL="1143000" indent="-228600" eaLnBrk="0" hangingPunct="0">
              <a:spcBef>
                <a:spcPct val="20000"/>
              </a:spcBef>
              <a:buChar char="•"/>
              <a:tabLst>
                <a:tab pos="447675" algn="l"/>
              </a:tabLst>
              <a:defRPr sz="2400">
                <a:solidFill>
                  <a:schemeClr val="tx1"/>
                </a:solidFill>
                <a:latin typeface="Arial" charset="0"/>
              </a:defRPr>
            </a:lvl3pPr>
            <a:lvl4pPr marL="1600200" indent="-228600" eaLnBrk="0" hangingPunct="0">
              <a:spcBef>
                <a:spcPct val="20000"/>
              </a:spcBef>
              <a:buChar char="–"/>
              <a:tabLst>
                <a:tab pos="447675" algn="l"/>
              </a:tabLst>
              <a:defRPr sz="2000">
                <a:solidFill>
                  <a:schemeClr val="tx1"/>
                </a:solidFill>
                <a:latin typeface="Arial" charset="0"/>
              </a:defRPr>
            </a:lvl4pPr>
            <a:lvl5pPr marL="2057400" indent="-228600" eaLnBrk="0" hangingPunct="0">
              <a:spcBef>
                <a:spcPct val="20000"/>
              </a:spcBef>
              <a:buChar char="»"/>
              <a:tabLst>
                <a:tab pos="447675" algn="l"/>
              </a:tabLst>
              <a:defRPr sz="2000">
                <a:solidFill>
                  <a:schemeClr val="tx1"/>
                </a:solidFill>
                <a:latin typeface="Arial" charset="0"/>
              </a:defRPr>
            </a:lvl5pPr>
            <a:lvl6pPr marL="2514600" indent="-228600" eaLnBrk="0" fontAlgn="base" hangingPunct="0">
              <a:spcBef>
                <a:spcPct val="20000"/>
              </a:spcBef>
              <a:spcAft>
                <a:spcPct val="0"/>
              </a:spcAft>
              <a:buChar char="»"/>
              <a:tabLst>
                <a:tab pos="447675" algn="l"/>
              </a:tabLst>
              <a:defRPr sz="2000">
                <a:solidFill>
                  <a:schemeClr val="tx1"/>
                </a:solidFill>
                <a:latin typeface="Arial" charset="0"/>
              </a:defRPr>
            </a:lvl6pPr>
            <a:lvl7pPr marL="2971800" indent="-228600" eaLnBrk="0" fontAlgn="base" hangingPunct="0">
              <a:spcBef>
                <a:spcPct val="20000"/>
              </a:spcBef>
              <a:spcAft>
                <a:spcPct val="0"/>
              </a:spcAft>
              <a:buChar char="»"/>
              <a:tabLst>
                <a:tab pos="447675" algn="l"/>
              </a:tabLst>
              <a:defRPr sz="2000">
                <a:solidFill>
                  <a:schemeClr val="tx1"/>
                </a:solidFill>
                <a:latin typeface="Arial" charset="0"/>
              </a:defRPr>
            </a:lvl7pPr>
            <a:lvl8pPr marL="3429000" indent="-228600" eaLnBrk="0" fontAlgn="base" hangingPunct="0">
              <a:spcBef>
                <a:spcPct val="20000"/>
              </a:spcBef>
              <a:spcAft>
                <a:spcPct val="0"/>
              </a:spcAft>
              <a:buChar char="»"/>
              <a:tabLst>
                <a:tab pos="447675" algn="l"/>
              </a:tabLst>
              <a:defRPr sz="2000">
                <a:solidFill>
                  <a:schemeClr val="tx1"/>
                </a:solidFill>
                <a:latin typeface="Arial" charset="0"/>
              </a:defRPr>
            </a:lvl8pPr>
            <a:lvl9pPr marL="3886200" indent="-228600" eaLnBrk="0" fontAlgn="base" hangingPunct="0">
              <a:spcBef>
                <a:spcPct val="20000"/>
              </a:spcBef>
              <a:spcAft>
                <a:spcPct val="0"/>
              </a:spcAft>
              <a:buChar char="»"/>
              <a:tabLst>
                <a:tab pos="447675" algn="l"/>
              </a:tabLst>
              <a:defRPr sz="2000">
                <a:solidFill>
                  <a:schemeClr val="tx1"/>
                </a:solidFill>
                <a:latin typeface="Arial" charset="0"/>
              </a:defRPr>
            </a:lvl9pPr>
          </a:lstStyle>
          <a:p>
            <a:pPr eaLnBrk="1" hangingPunct="1">
              <a:lnSpc>
                <a:spcPct val="110000"/>
              </a:lnSpc>
              <a:buFontTx/>
              <a:buNone/>
            </a:pPr>
            <a:r>
              <a:rPr lang="fr-FR" altLang="fr-FR" sz="2000" b="1" dirty="0">
                <a:solidFill>
                  <a:srgbClr val="666633"/>
                </a:solidFill>
                <a:latin typeface="Calibri" panose="020F0502020204030204" pitchFamily="34" charset="0"/>
              </a:rPr>
              <a:t>p</a:t>
            </a:r>
            <a:r>
              <a:rPr lang="fr-FR" altLang="fr-FR" sz="1800" b="1" dirty="0">
                <a:solidFill>
                  <a:srgbClr val="666633"/>
                </a:solidFill>
                <a:latin typeface="Calibri" panose="020F0502020204030204" pitchFamily="34" charset="0"/>
              </a:rPr>
              <a:t> : pente du talus</a:t>
            </a:r>
            <a:endParaRPr lang="en-US" altLang="fr-FR" sz="1800" b="1" dirty="0">
              <a:solidFill>
                <a:srgbClr val="666633"/>
              </a:solidFill>
              <a:latin typeface="Calibri" panose="020F0502020204030204" pitchFamily="34" charset="0"/>
              <a:cs typeface="Arial" charset="0"/>
              <a:sym typeface="Symbol" pitchFamily="18" charset="2"/>
            </a:endParaRPr>
          </a:p>
        </p:txBody>
      </p:sp>
      <p:sp>
        <p:nvSpPr>
          <p:cNvPr id="32" name="Text Box 44"/>
          <p:cNvSpPr txBox="1">
            <a:spLocks noChangeArrowheads="1"/>
          </p:cNvSpPr>
          <p:nvPr/>
        </p:nvSpPr>
        <p:spPr bwMode="auto">
          <a:xfrm>
            <a:off x="5486401" y="2158295"/>
            <a:ext cx="3295289"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eaLnBrk="0" hangingPunct="0">
              <a:spcBef>
                <a:spcPct val="20000"/>
              </a:spcBef>
              <a:buChar char="•"/>
              <a:tabLst>
                <a:tab pos="447675" algn="l"/>
              </a:tabLst>
              <a:defRPr sz="3200">
                <a:solidFill>
                  <a:schemeClr val="tx1"/>
                </a:solidFill>
                <a:latin typeface="Arial" charset="0"/>
              </a:defRPr>
            </a:lvl1pPr>
            <a:lvl2pPr marL="742950" indent="-285750" eaLnBrk="0" hangingPunct="0">
              <a:spcBef>
                <a:spcPct val="20000"/>
              </a:spcBef>
              <a:buChar char="–"/>
              <a:tabLst>
                <a:tab pos="447675" algn="l"/>
              </a:tabLst>
              <a:defRPr sz="2800">
                <a:solidFill>
                  <a:schemeClr val="tx1"/>
                </a:solidFill>
                <a:latin typeface="Arial" charset="0"/>
              </a:defRPr>
            </a:lvl2pPr>
            <a:lvl3pPr marL="1143000" indent="-228600" eaLnBrk="0" hangingPunct="0">
              <a:spcBef>
                <a:spcPct val="20000"/>
              </a:spcBef>
              <a:buChar char="•"/>
              <a:tabLst>
                <a:tab pos="447675" algn="l"/>
              </a:tabLst>
              <a:defRPr sz="2400">
                <a:solidFill>
                  <a:schemeClr val="tx1"/>
                </a:solidFill>
                <a:latin typeface="Arial" charset="0"/>
              </a:defRPr>
            </a:lvl3pPr>
            <a:lvl4pPr marL="1600200" indent="-228600" eaLnBrk="0" hangingPunct="0">
              <a:spcBef>
                <a:spcPct val="20000"/>
              </a:spcBef>
              <a:buChar char="–"/>
              <a:tabLst>
                <a:tab pos="447675" algn="l"/>
              </a:tabLst>
              <a:defRPr sz="2000">
                <a:solidFill>
                  <a:schemeClr val="tx1"/>
                </a:solidFill>
                <a:latin typeface="Arial" charset="0"/>
              </a:defRPr>
            </a:lvl4pPr>
            <a:lvl5pPr marL="2057400" indent="-228600" eaLnBrk="0" hangingPunct="0">
              <a:spcBef>
                <a:spcPct val="20000"/>
              </a:spcBef>
              <a:buChar char="»"/>
              <a:tabLst>
                <a:tab pos="447675" algn="l"/>
              </a:tabLst>
              <a:defRPr sz="2000">
                <a:solidFill>
                  <a:schemeClr val="tx1"/>
                </a:solidFill>
                <a:latin typeface="Arial" charset="0"/>
              </a:defRPr>
            </a:lvl5pPr>
            <a:lvl6pPr marL="2514600" indent="-228600" eaLnBrk="0" fontAlgn="base" hangingPunct="0">
              <a:spcBef>
                <a:spcPct val="20000"/>
              </a:spcBef>
              <a:spcAft>
                <a:spcPct val="0"/>
              </a:spcAft>
              <a:buChar char="»"/>
              <a:tabLst>
                <a:tab pos="447675" algn="l"/>
              </a:tabLst>
              <a:defRPr sz="2000">
                <a:solidFill>
                  <a:schemeClr val="tx1"/>
                </a:solidFill>
                <a:latin typeface="Arial" charset="0"/>
              </a:defRPr>
            </a:lvl6pPr>
            <a:lvl7pPr marL="2971800" indent="-228600" eaLnBrk="0" fontAlgn="base" hangingPunct="0">
              <a:spcBef>
                <a:spcPct val="20000"/>
              </a:spcBef>
              <a:spcAft>
                <a:spcPct val="0"/>
              </a:spcAft>
              <a:buChar char="»"/>
              <a:tabLst>
                <a:tab pos="447675" algn="l"/>
              </a:tabLst>
              <a:defRPr sz="2000">
                <a:solidFill>
                  <a:schemeClr val="tx1"/>
                </a:solidFill>
                <a:latin typeface="Arial" charset="0"/>
              </a:defRPr>
            </a:lvl7pPr>
            <a:lvl8pPr marL="3429000" indent="-228600" eaLnBrk="0" fontAlgn="base" hangingPunct="0">
              <a:spcBef>
                <a:spcPct val="20000"/>
              </a:spcBef>
              <a:spcAft>
                <a:spcPct val="0"/>
              </a:spcAft>
              <a:buChar char="»"/>
              <a:tabLst>
                <a:tab pos="447675" algn="l"/>
              </a:tabLst>
              <a:defRPr sz="2000">
                <a:solidFill>
                  <a:schemeClr val="tx1"/>
                </a:solidFill>
                <a:latin typeface="Arial" charset="0"/>
              </a:defRPr>
            </a:lvl8pPr>
            <a:lvl9pPr marL="3886200" indent="-228600" eaLnBrk="0" fontAlgn="base" hangingPunct="0">
              <a:spcBef>
                <a:spcPct val="20000"/>
              </a:spcBef>
              <a:spcAft>
                <a:spcPct val="0"/>
              </a:spcAft>
              <a:buChar char="»"/>
              <a:tabLst>
                <a:tab pos="447675" algn="l"/>
              </a:tabLst>
              <a:defRPr sz="2000">
                <a:solidFill>
                  <a:schemeClr val="tx1"/>
                </a:solidFill>
                <a:latin typeface="Arial" charset="0"/>
              </a:defRPr>
            </a:lvl9pPr>
          </a:lstStyle>
          <a:p>
            <a:pPr algn="just" eaLnBrk="1" hangingPunct="1">
              <a:lnSpc>
                <a:spcPct val="110000"/>
              </a:lnSpc>
              <a:buFontTx/>
              <a:buNone/>
            </a:pPr>
            <a:r>
              <a:rPr lang="fr-FR" altLang="fr-FR" sz="1600" b="1" dirty="0">
                <a:solidFill>
                  <a:srgbClr val="666633"/>
                </a:solidFill>
                <a:latin typeface="Calibri" panose="020F0502020204030204" pitchFamily="34" charset="0"/>
              </a:rPr>
              <a:t>La pente du talus est le déplacement horizontal pour une élévation unitaire du talus .</a:t>
            </a:r>
            <a:endParaRPr lang="en-US" altLang="fr-FR" sz="1600" b="1" dirty="0">
              <a:solidFill>
                <a:srgbClr val="666633"/>
              </a:solidFill>
              <a:latin typeface="Calibri" panose="020F0502020204030204" pitchFamily="34" charset="0"/>
              <a:cs typeface="Arial" charset="0"/>
              <a:sym typeface="Symbol" pitchFamily="18" charset="2"/>
            </a:endParaRPr>
          </a:p>
        </p:txBody>
      </p:sp>
      <p:sp>
        <p:nvSpPr>
          <p:cNvPr id="44" name="Freeform 59"/>
          <p:cNvSpPr>
            <a:spLocks noChangeAspect="1"/>
          </p:cNvSpPr>
          <p:nvPr/>
        </p:nvSpPr>
        <p:spPr bwMode="auto">
          <a:xfrm>
            <a:off x="871268" y="2234242"/>
            <a:ext cx="3160322" cy="1956337"/>
          </a:xfrm>
          <a:custGeom>
            <a:avLst/>
            <a:gdLst>
              <a:gd name="T0" fmla="*/ 0 w 2869"/>
              <a:gd name="T1" fmla="*/ 37803138 h 1776"/>
              <a:gd name="T2" fmla="*/ 1522174542 w 2869"/>
              <a:gd name="T3" fmla="*/ 2147483647 h 1776"/>
              <a:gd name="T4" fmla="*/ 2147483647 w 2869"/>
              <a:gd name="T5" fmla="*/ 2147483647 h 1776"/>
              <a:gd name="T6" fmla="*/ 2147483647 w 2869"/>
              <a:gd name="T7" fmla="*/ 0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9" h="1776">
                <a:moveTo>
                  <a:pt x="0" y="15"/>
                </a:moveTo>
                <a:lnTo>
                  <a:pt x="604" y="1776"/>
                </a:lnTo>
                <a:lnTo>
                  <a:pt x="2278" y="1775"/>
                </a:lnTo>
                <a:lnTo>
                  <a:pt x="2869" y="0"/>
                </a:lnTo>
              </a:path>
            </a:pathLst>
          </a:custGeom>
          <a:noFill/>
          <a:ln w="57150" cmpd="sng">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6" name="Rectangle 25">
            <a:extLst>
              <a:ext uri="{FF2B5EF4-FFF2-40B4-BE49-F238E27FC236}">
                <a16:creationId xmlns:a16="http://schemas.microsoft.com/office/drawing/2014/main" id="{BD7F0029-EC8D-435B-94E7-3CE2140364D0}"/>
              </a:ext>
            </a:extLst>
          </p:cNvPr>
          <p:cNvSpPr/>
          <p:nvPr/>
        </p:nvSpPr>
        <p:spPr>
          <a:xfrm>
            <a:off x="5501761" y="4005328"/>
            <a:ext cx="2940036" cy="400110"/>
          </a:xfrm>
          <a:prstGeom prst="rect">
            <a:avLst/>
          </a:prstGeom>
          <a:solidFill>
            <a:srgbClr val="CCFFFF"/>
          </a:solidFill>
          <a:ln>
            <a:solidFill>
              <a:srgbClr val="0000FF"/>
            </a:solidFill>
          </a:ln>
        </p:spPr>
        <p:txBody>
          <a:bodyPr wrap="none">
            <a:spAutoFit/>
          </a:bodyPr>
          <a:lstStyle/>
          <a:p>
            <a:r>
              <a:rPr lang="fr-FR" altLang="fr-FR" sz="2000" b="1" dirty="0">
                <a:solidFill>
                  <a:srgbClr val="0000FF"/>
                </a:solidFill>
                <a:latin typeface="Calibri" panose="020F0502020204030204" pitchFamily="34" charset="0"/>
                <a:cs typeface="Times New Roman" pitchFamily="18" charset="0"/>
              </a:rPr>
              <a:t>Talus mouillé </a:t>
            </a:r>
            <a:r>
              <a:rPr lang="fr-FR" altLang="fr-FR" sz="2000" b="1" dirty="0">
                <a:latin typeface="Calibri" panose="020F0502020204030204" pitchFamily="34" charset="0"/>
                <a:cs typeface="Times New Roman" pitchFamily="18" charset="0"/>
              </a:rPr>
              <a:t>= √(</a:t>
            </a:r>
            <a:r>
              <a:rPr lang="fr-FR" altLang="fr-FR" sz="2000" b="1" dirty="0">
                <a:solidFill>
                  <a:srgbClr val="008A00"/>
                </a:solidFill>
                <a:latin typeface="Calibri" panose="020F0502020204030204" pitchFamily="34" charset="0"/>
                <a:cs typeface="Times New Roman" pitchFamily="18" charset="0"/>
              </a:rPr>
              <a:t>y</a:t>
            </a:r>
            <a:r>
              <a:rPr lang="fr-FR" altLang="fr-FR" sz="2000" b="1" dirty="0">
                <a:latin typeface="Calibri" panose="020F0502020204030204" pitchFamily="34" charset="0"/>
                <a:cs typeface="Times New Roman" pitchFamily="18" charset="0"/>
              </a:rPr>
              <a:t>²+</a:t>
            </a:r>
            <a:r>
              <a:rPr lang="fr-FR" altLang="fr-FR" sz="2000" b="1" dirty="0">
                <a:solidFill>
                  <a:srgbClr val="666633"/>
                </a:solidFill>
                <a:latin typeface="Calibri" panose="020F0502020204030204" pitchFamily="34" charset="0"/>
                <a:cs typeface="Times New Roman" pitchFamily="18" charset="0"/>
              </a:rPr>
              <a:t>p</a:t>
            </a:r>
            <a:r>
              <a:rPr lang="fr-FR" altLang="fr-FR" sz="2000" b="1" dirty="0">
                <a:latin typeface="Calibri" panose="020F0502020204030204" pitchFamily="34" charset="0"/>
                <a:cs typeface="Times New Roman" pitchFamily="18" charset="0"/>
              </a:rPr>
              <a:t>²</a:t>
            </a:r>
            <a:r>
              <a:rPr lang="fr-FR" altLang="fr-FR" sz="2000" b="1" dirty="0">
                <a:solidFill>
                  <a:srgbClr val="008A00"/>
                </a:solidFill>
                <a:latin typeface="Calibri" panose="020F0502020204030204" pitchFamily="34" charset="0"/>
                <a:cs typeface="Times New Roman" pitchFamily="18" charset="0"/>
              </a:rPr>
              <a:t>y</a:t>
            </a:r>
            <a:r>
              <a:rPr lang="fr-FR" altLang="fr-FR" sz="2000" b="1" dirty="0">
                <a:latin typeface="Calibri" panose="020F0502020204030204" pitchFamily="34" charset="0"/>
                <a:cs typeface="Times New Roman" pitchFamily="18" charset="0"/>
              </a:rPr>
              <a:t>²)</a:t>
            </a:r>
            <a:r>
              <a:rPr lang="en-US" altLang="fr-FR" sz="2000" b="1" dirty="0">
                <a:latin typeface="Calibri" panose="020F0502020204030204" pitchFamily="34" charset="0"/>
                <a:cs typeface="Arial" charset="0"/>
                <a:sym typeface="Symbol" pitchFamily="18" charset="2"/>
              </a:rPr>
              <a:t> </a:t>
            </a:r>
          </a:p>
        </p:txBody>
      </p:sp>
      <p:sp>
        <p:nvSpPr>
          <p:cNvPr id="27" name="Text Box 44">
            <a:extLst>
              <a:ext uri="{FF2B5EF4-FFF2-40B4-BE49-F238E27FC236}">
                <a16:creationId xmlns:a16="http://schemas.microsoft.com/office/drawing/2014/main" id="{CC7DEEAD-3C04-4B80-98F3-F857BAB2FD3D}"/>
              </a:ext>
            </a:extLst>
          </p:cNvPr>
          <p:cNvSpPr txBox="1">
            <a:spLocks noChangeArrowheads="1"/>
          </p:cNvSpPr>
          <p:nvPr/>
        </p:nvSpPr>
        <p:spPr bwMode="auto">
          <a:xfrm>
            <a:off x="5501761" y="3417770"/>
            <a:ext cx="1434893" cy="430887"/>
          </a:xfrm>
          <a:prstGeom prst="rect">
            <a:avLst/>
          </a:prstGeom>
          <a:solidFill>
            <a:srgbClr val="CCFFFF"/>
          </a:solidFill>
          <a:ln w="9525">
            <a:solidFill>
              <a:srgbClr val="0000FF"/>
            </a:solidFill>
            <a:miter lim="800000"/>
            <a:headEnd/>
            <a:tailEnd/>
          </a:ln>
          <a:effectLst/>
          <a:extLst/>
        </p:spPr>
        <p:txBody>
          <a:bodyPr wrap="square" lIns="0" rIns="0">
            <a:spAutoFit/>
          </a:bodyPr>
          <a:lstStyle>
            <a:lvl1pPr eaLnBrk="0" hangingPunct="0">
              <a:spcBef>
                <a:spcPct val="20000"/>
              </a:spcBef>
              <a:buChar char="•"/>
              <a:tabLst>
                <a:tab pos="447675" algn="l"/>
              </a:tabLst>
              <a:defRPr sz="3200">
                <a:solidFill>
                  <a:schemeClr val="tx1"/>
                </a:solidFill>
                <a:latin typeface="Arial" charset="0"/>
              </a:defRPr>
            </a:lvl1pPr>
            <a:lvl2pPr marL="742950" indent="-285750" eaLnBrk="0" hangingPunct="0">
              <a:spcBef>
                <a:spcPct val="20000"/>
              </a:spcBef>
              <a:buChar char="–"/>
              <a:tabLst>
                <a:tab pos="447675" algn="l"/>
              </a:tabLst>
              <a:defRPr sz="2800">
                <a:solidFill>
                  <a:schemeClr val="tx1"/>
                </a:solidFill>
                <a:latin typeface="Arial" charset="0"/>
              </a:defRPr>
            </a:lvl2pPr>
            <a:lvl3pPr marL="1143000" indent="-228600" eaLnBrk="0" hangingPunct="0">
              <a:spcBef>
                <a:spcPct val="20000"/>
              </a:spcBef>
              <a:buChar char="•"/>
              <a:tabLst>
                <a:tab pos="447675" algn="l"/>
              </a:tabLst>
              <a:defRPr sz="2400">
                <a:solidFill>
                  <a:schemeClr val="tx1"/>
                </a:solidFill>
                <a:latin typeface="Arial" charset="0"/>
              </a:defRPr>
            </a:lvl3pPr>
            <a:lvl4pPr marL="1600200" indent="-228600" eaLnBrk="0" hangingPunct="0">
              <a:spcBef>
                <a:spcPct val="20000"/>
              </a:spcBef>
              <a:buChar char="–"/>
              <a:tabLst>
                <a:tab pos="447675" algn="l"/>
              </a:tabLst>
              <a:defRPr sz="2000">
                <a:solidFill>
                  <a:schemeClr val="tx1"/>
                </a:solidFill>
                <a:latin typeface="Arial" charset="0"/>
              </a:defRPr>
            </a:lvl4pPr>
            <a:lvl5pPr marL="2057400" indent="-228600" eaLnBrk="0" hangingPunct="0">
              <a:spcBef>
                <a:spcPct val="20000"/>
              </a:spcBef>
              <a:buChar char="»"/>
              <a:tabLst>
                <a:tab pos="447675" algn="l"/>
              </a:tabLst>
              <a:defRPr sz="2000">
                <a:solidFill>
                  <a:schemeClr val="tx1"/>
                </a:solidFill>
                <a:latin typeface="Arial" charset="0"/>
              </a:defRPr>
            </a:lvl5pPr>
            <a:lvl6pPr marL="2514600" indent="-228600" eaLnBrk="0" fontAlgn="base" hangingPunct="0">
              <a:spcBef>
                <a:spcPct val="20000"/>
              </a:spcBef>
              <a:spcAft>
                <a:spcPct val="0"/>
              </a:spcAft>
              <a:buChar char="»"/>
              <a:tabLst>
                <a:tab pos="447675" algn="l"/>
              </a:tabLst>
              <a:defRPr sz="2000">
                <a:solidFill>
                  <a:schemeClr val="tx1"/>
                </a:solidFill>
                <a:latin typeface="Arial" charset="0"/>
              </a:defRPr>
            </a:lvl6pPr>
            <a:lvl7pPr marL="2971800" indent="-228600" eaLnBrk="0" fontAlgn="base" hangingPunct="0">
              <a:spcBef>
                <a:spcPct val="20000"/>
              </a:spcBef>
              <a:spcAft>
                <a:spcPct val="0"/>
              </a:spcAft>
              <a:buChar char="»"/>
              <a:tabLst>
                <a:tab pos="447675" algn="l"/>
              </a:tabLst>
              <a:defRPr sz="2000">
                <a:solidFill>
                  <a:schemeClr val="tx1"/>
                </a:solidFill>
                <a:latin typeface="Arial" charset="0"/>
              </a:defRPr>
            </a:lvl7pPr>
            <a:lvl8pPr marL="3429000" indent="-228600" eaLnBrk="0" fontAlgn="base" hangingPunct="0">
              <a:spcBef>
                <a:spcPct val="20000"/>
              </a:spcBef>
              <a:spcAft>
                <a:spcPct val="0"/>
              </a:spcAft>
              <a:buChar char="»"/>
              <a:tabLst>
                <a:tab pos="447675" algn="l"/>
              </a:tabLst>
              <a:defRPr sz="2000">
                <a:solidFill>
                  <a:schemeClr val="tx1"/>
                </a:solidFill>
                <a:latin typeface="Arial" charset="0"/>
              </a:defRPr>
            </a:lvl8pPr>
            <a:lvl9pPr marL="3886200" indent="-228600" eaLnBrk="0" fontAlgn="base" hangingPunct="0">
              <a:spcBef>
                <a:spcPct val="20000"/>
              </a:spcBef>
              <a:spcAft>
                <a:spcPct val="0"/>
              </a:spcAft>
              <a:buChar char="»"/>
              <a:tabLst>
                <a:tab pos="447675" algn="l"/>
              </a:tabLst>
              <a:defRPr sz="2000">
                <a:solidFill>
                  <a:schemeClr val="tx1"/>
                </a:solidFill>
                <a:latin typeface="Arial" charset="0"/>
              </a:defRPr>
            </a:lvl9pPr>
          </a:lstStyle>
          <a:p>
            <a:pPr algn="just" eaLnBrk="1" hangingPunct="1">
              <a:lnSpc>
                <a:spcPct val="110000"/>
              </a:lnSpc>
              <a:buFontTx/>
              <a:buNone/>
            </a:pPr>
            <a:r>
              <a:rPr lang="en-US" altLang="fr-FR" sz="2000" b="1" dirty="0">
                <a:latin typeface="Calibri" panose="020F0502020204030204" pitchFamily="34" charset="0"/>
                <a:cs typeface="Arial" charset="0"/>
                <a:sym typeface="Symbol" pitchFamily="18" charset="2"/>
              </a:rPr>
              <a:t> </a:t>
            </a:r>
            <a:r>
              <a:rPr lang="en-US" altLang="fr-FR" sz="2000" b="1" dirty="0">
                <a:solidFill>
                  <a:srgbClr val="0000FF"/>
                </a:solidFill>
                <a:latin typeface="Calibri" panose="020F0502020204030204" pitchFamily="34" charset="0"/>
                <a:cs typeface="Arial" charset="0"/>
                <a:sym typeface="Symbol" pitchFamily="18" charset="2"/>
              </a:rPr>
              <a:t>p</a:t>
            </a:r>
            <a:r>
              <a:rPr lang="en-US" altLang="fr-FR" sz="2000" b="1" dirty="0">
                <a:latin typeface="Calibri" panose="020F0502020204030204" pitchFamily="34" charset="0"/>
                <a:cs typeface="Arial" charset="0"/>
                <a:sym typeface="Symbol" pitchFamily="18" charset="2"/>
              </a:rPr>
              <a:t> = </a:t>
            </a:r>
            <a:r>
              <a:rPr lang="fr-FR" altLang="fr-FR" sz="2000" b="1" dirty="0">
                <a:solidFill>
                  <a:srgbClr val="008A00"/>
                </a:solidFill>
                <a:latin typeface="Calibri" panose="020F0502020204030204" pitchFamily="34" charset="0"/>
                <a:cs typeface="Times New Roman" pitchFamily="18" charset="0"/>
              </a:rPr>
              <a:t>y</a:t>
            </a:r>
            <a:r>
              <a:rPr lang="en-US" altLang="fr-FR" sz="2000" b="1" dirty="0">
                <a:latin typeface="Calibri" panose="020F0502020204030204" pitchFamily="34" charset="0"/>
                <a:cs typeface="Arial" charset="0"/>
                <a:sym typeface="Symbol" pitchFamily="18" charset="2"/>
              </a:rPr>
              <a:t> / tan   </a:t>
            </a:r>
          </a:p>
        </p:txBody>
      </p:sp>
      <p:sp>
        <p:nvSpPr>
          <p:cNvPr id="24" name="Text Box 2">
            <a:extLst>
              <a:ext uri="{FF2B5EF4-FFF2-40B4-BE49-F238E27FC236}">
                <a16:creationId xmlns:a16="http://schemas.microsoft.com/office/drawing/2014/main" id="{CC48751E-9B90-411A-B624-6C6E55D826D1}"/>
              </a:ext>
            </a:extLst>
          </p:cNvPr>
          <p:cNvSpPr txBox="1">
            <a:spLocks noChangeArrowheads="1"/>
          </p:cNvSpPr>
          <p:nvPr/>
        </p:nvSpPr>
        <p:spPr bwMode="auto">
          <a:xfrm>
            <a:off x="-322772" y="121050"/>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25" name="Text Box 2">
            <a:extLst>
              <a:ext uri="{FF2B5EF4-FFF2-40B4-BE49-F238E27FC236}">
                <a16:creationId xmlns:a16="http://schemas.microsoft.com/office/drawing/2014/main" id="{FB069848-1163-473A-8B01-ABE3ABB13F89}"/>
              </a:ext>
            </a:extLst>
          </p:cNvPr>
          <p:cNvSpPr txBox="1">
            <a:spLocks noChangeArrowheads="1"/>
          </p:cNvSpPr>
          <p:nvPr/>
        </p:nvSpPr>
        <p:spPr bwMode="auto">
          <a:xfrm>
            <a:off x="190109" y="529590"/>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1. Le cas du canal trapézoïdal (cas général)</a:t>
            </a:r>
          </a:p>
        </p:txBody>
      </p:sp>
      <p:sp>
        <p:nvSpPr>
          <p:cNvPr id="28" name="Text Box 2">
            <a:extLst>
              <a:ext uri="{FF2B5EF4-FFF2-40B4-BE49-F238E27FC236}">
                <a16:creationId xmlns:a16="http://schemas.microsoft.com/office/drawing/2014/main" id="{487CB626-77DB-4D5D-809A-85CEB68F142F}"/>
              </a:ext>
            </a:extLst>
          </p:cNvPr>
          <p:cNvSpPr txBox="1">
            <a:spLocks noChangeArrowheads="1"/>
          </p:cNvSpPr>
          <p:nvPr/>
        </p:nvSpPr>
        <p:spPr bwMode="auto">
          <a:xfrm>
            <a:off x="822385" y="900021"/>
            <a:ext cx="7791528"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B. Relations entre les éléments géométriques de la section</a:t>
            </a:r>
          </a:p>
        </p:txBody>
      </p:sp>
    </p:spTree>
    <p:extLst>
      <p:ext uri="{BB962C8B-B14F-4D97-AF65-F5344CB8AC3E}">
        <p14:creationId xmlns:p14="http://schemas.microsoft.com/office/powerpoint/2010/main" val="20743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 37"/>
          <p:cNvPicPr>
            <a:picLocks noChangeAspect="1"/>
          </p:cNvPicPr>
          <p:nvPr/>
        </p:nvPicPr>
        <p:blipFill>
          <a:blip r:embed="rId2"/>
          <a:stretch>
            <a:fillRect/>
          </a:stretch>
        </p:blipFill>
        <p:spPr>
          <a:xfrm>
            <a:off x="3565136" y="2409469"/>
            <a:ext cx="1257031" cy="1745109"/>
          </a:xfrm>
          <a:prstGeom prst="rect">
            <a:avLst/>
          </a:prstGeom>
        </p:spPr>
      </p:pic>
      <p:grpSp>
        <p:nvGrpSpPr>
          <p:cNvPr id="2" name="Groupe 1"/>
          <p:cNvGrpSpPr/>
          <p:nvPr/>
        </p:nvGrpSpPr>
        <p:grpSpPr>
          <a:xfrm>
            <a:off x="0" y="1696875"/>
            <a:ext cx="4376738" cy="3009031"/>
            <a:chOff x="314325" y="1363663"/>
            <a:chExt cx="4376738" cy="3009031"/>
          </a:xfrm>
        </p:grpSpPr>
        <p:sp>
          <p:nvSpPr>
            <p:cNvPr id="17411" name="AutoShape 3"/>
            <p:cNvSpPr>
              <a:spLocks noChangeArrowheads="1"/>
            </p:cNvSpPr>
            <p:nvPr/>
          </p:nvSpPr>
          <p:spPr bwMode="auto">
            <a:xfrm>
              <a:off x="1185863" y="1933575"/>
              <a:ext cx="3168650" cy="1944688"/>
            </a:xfrm>
            <a:prstGeom prst="flowChartManualOperation">
              <a:avLst/>
            </a:prstGeom>
            <a:solidFill>
              <a:schemeClr val="accent1">
                <a:lumMod val="75000"/>
              </a:schemeClr>
            </a:solidFill>
            <a:ln w="9525">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p>
          </p:txBody>
        </p:sp>
        <p:sp>
          <p:nvSpPr>
            <p:cNvPr id="17412" name="Line 4"/>
            <p:cNvSpPr>
              <a:spLocks noChangeShapeType="1"/>
            </p:cNvSpPr>
            <p:nvPr/>
          </p:nvSpPr>
          <p:spPr bwMode="auto">
            <a:xfrm>
              <a:off x="682625" y="1933575"/>
              <a:ext cx="0" cy="1944688"/>
            </a:xfrm>
            <a:prstGeom prst="line">
              <a:avLst/>
            </a:prstGeom>
            <a:noFill/>
            <a:ln w="9525">
              <a:solidFill>
                <a:srgbClr val="008A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13" name="Text Box 5"/>
            <p:cNvSpPr txBox="1">
              <a:spLocks noChangeArrowheads="1"/>
            </p:cNvSpPr>
            <p:nvPr/>
          </p:nvSpPr>
          <p:spPr bwMode="auto">
            <a:xfrm>
              <a:off x="314325" y="2654300"/>
              <a:ext cx="428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a:solidFill>
                    <a:srgbClr val="008A00"/>
                  </a:solidFill>
                  <a:latin typeface="Times New Roman" pitchFamily="18" charset="0"/>
                </a:rPr>
                <a:t>y</a:t>
              </a:r>
            </a:p>
          </p:txBody>
        </p:sp>
        <p:sp>
          <p:nvSpPr>
            <p:cNvPr id="17414" name="Line 6"/>
            <p:cNvSpPr>
              <a:spLocks noChangeShapeType="1"/>
            </p:cNvSpPr>
            <p:nvPr/>
          </p:nvSpPr>
          <p:spPr bwMode="auto">
            <a:xfrm>
              <a:off x="1177925" y="1798638"/>
              <a:ext cx="3167063" cy="0"/>
            </a:xfrm>
            <a:prstGeom prst="line">
              <a:avLst/>
            </a:prstGeom>
            <a:noFill/>
            <a:ln w="158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15" name="Text Box 7"/>
            <p:cNvSpPr txBox="1">
              <a:spLocks noChangeArrowheads="1"/>
            </p:cNvSpPr>
            <p:nvPr/>
          </p:nvSpPr>
          <p:spPr bwMode="auto">
            <a:xfrm>
              <a:off x="2662624" y="1492250"/>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dirty="0">
                  <a:solidFill>
                    <a:srgbClr val="0000FF"/>
                  </a:solidFill>
                  <a:latin typeface="Times New Roman" pitchFamily="18" charset="0"/>
                </a:rPr>
                <a:t>L</a:t>
              </a:r>
            </a:p>
          </p:txBody>
        </p:sp>
        <p:sp>
          <p:nvSpPr>
            <p:cNvPr id="17416" name="Line 8"/>
            <p:cNvSpPr>
              <a:spLocks noChangeShapeType="1"/>
            </p:cNvSpPr>
            <p:nvPr/>
          </p:nvSpPr>
          <p:spPr bwMode="auto">
            <a:xfrm>
              <a:off x="1869656" y="4014339"/>
              <a:ext cx="18002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17" name="Text Box 9"/>
            <p:cNvSpPr txBox="1">
              <a:spLocks noChangeArrowheads="1"/>
            </p:cNvSpPr>
            <p:nvPr/>
          </p:nvSpPr>
          <p:spPr bwMode="auto">
            <a:xfrm>
              <a:off x="2632285" y="4005982"/>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800" b="1">
                  <a:latin typeface="Times New Roman" pitchFamily="18" charset="0"/>
                </a:rPr>
                <a:t>b</a:t>
              </a:r>
              <a:r>
                <a:rPr lang="fr-FR" altLang="fr-FR" sz="1800">
                  <a:latin typeface="Times New Roman" pitchFamily="18" charset="0"/>
                </a:rPr>
                <a:t> </a:t>
              </a:r>
            </a:p>
          </p:txBody>
        </p:sp>
        <p:sp>
          <p:nvSpPr>
            <p:cNvPr id="17418" name="Text Box 10"/>
            <p:cNvSpPr txBox="1">
              <a:spLocks noChangeArrowheads="1"/>
            </p:cNvSpPr>
            <p:nvPr/>
          </p:nvSpPr>
          <p:spPr bwMode="auto">
            <a:xfrm>
              <a:off x="2698750" y="2725738"/>
              <a:ext cx="2889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a:latin typeface="Times New Roman" pitchFamily="18" charset="0"/>
                </a:rPr>
                <a:t>S</a:t>
              </a:r>
            </a:p>
          </p:txBody>
        </p:sp>
        <p:sp>
          <p:nvSpPr>
            <p:cNvPr id="17420" name="Freeform 12"/>
            <p:cNvSpPr>
              <a:spLocks/>
            </p:cNvSpPr>
            <p:nvPr/>
          </p:nvSpPr>
          <p:spPr bwMode="auto">
            <a:xfrm>
              <a:off x="3706813" y="1371600"/>
              <a:ext cx="984250" cy="2508250"/>
            </a:xfrm>
            <a:custGeom>
              <a:avLst/>
              <a:gdLst>
                <a:gd name="T0" fmla="*/ 0 w 701"/>
                <a:gd name="T1" fmla="*/ 2147483647 h 1772"/>
                <a:gd name="T2" fmla="*/ 1167069172 w 701"/>
                <a:gd name="T3" fmla="*/ 0 h 1772"/>
                <a:gd name="T4" fmla="*/ 1381951587 w 701"/>
                <a:gd name="T5" fmla="*/ 0 h 1772"/>
                <a:gd name="T6" fmla="*/ 0 60000 65536"/>
                <a:gd name="T7" fmla="*/ 0 60000 65536"/>
                <a:gd name="T8" fmla="*/ 0 60000 65536"/>
              </a:gdLst>
              <a:ahLst/>
              <a:cxnLst>
                <a:cxn ang="T6">
                  <a:pos x="T0" y="T1"/>
                </a:cxn>
                <a:cxn ang="T7">
                  <a:pos x="T2" y="T3"/>
                </a:cxn>
                <a:cxn ang="T8">
                  <a:pos x="T4" y="T5"/>
                </a:cxn>
              </a:cxnLst>
              <a:rect l="0" t="0" r="r" b="b"/>
              <a:pathLst>
                <a:path w="701" h="1772">
                  <a:moveTo>
                    <a:pt x="0" y="1772"/>
                  </a:moveTo>
                  <a:lnTo>
                    <a:pt x="592" y="0"/>
                  </a:lnTo>
                  <a:lnTo>
                    <a:pt x="701" y="0"/>
                  </a:lnTo>
                </a:path>
              </a:pathLst>
            </a:cu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21" name="Freeform 13"/>
            <p:cNvSpPr>
              <a:spLocks/>
            </p:cNvSpPr>
            <p:nvPr/>
          </p:nvSpPr>
          <p:spPr bwMode="auto">
            <a:xfrm>
              <a:off x="735013" y="1363663"/>
              <a:ext cx="1098550" cy="2514600"/>
            </a:xfrm>
            <a:custGeom>
              <a:avLst/>
              <a:gdLst>
                <a:gd name="T0" fmla="*/ 1561205825 w 773"/>
                <a:gd name="T1" fmla="*/ 2147483647 h 1766"/>
                <a:gd name="T2" fmla="*/ 347383396 w 773"/>
                <a:gd name="T3" fmla="*/ 0 h 1766"/>
                <a:gd name="T4" fmla="*/ 0 w 773"/>
                <a:gd name="T5" fmla="*/ 0 h 1766"/>
                <a:gd name="T6" fmla="*/ 0 60000 65536"/>
                <a:gd name="T7" fmla="*/ 0 60000 65536"/>
                <a:gd name="T8" fmla="*/ 0 60000 65536"/>
              </a:gdLst>
              <a:ahLst/>
              <a:cxnLst>
                <a:cxn ang="T6">
                  <a:pos x="T0" y="T1"/>
                </a:cxn>
                <a:cxn ang="T7">
                  <a:pos x="T2" y="T3"/>
                </a:cxn>
                <a:cxn ang="T8">
                  <a:pos x="T4" y="T5"/>
                </a:cxn>
              </a:cxnLst>
              <a:rect l="0" t="0" r="r" b="b"/>
              <a:pathLst>
                <a:path w="773" h="1766">
                  <a:moveTo>
                    <a:pt x="773" y="1766"/>
                  </a:moveTo>
                  <a:lnTo>
                    <a:pt x="172" y="0"/>
                  </a:lnTo>
                  <a:lnTo>
                    <a:pt x="0" y="0"/>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22" name="Line 14"/>
            <p:cNvSpPr>
              <a:spLocks noChangeShapeType="1"/>
            </p:cNvSpPr>
            <p:nvPr/>
          </p:nvSpPr>
          <p:spPr bwMode="auto">
            <a:xfrm>
              <a:off x="1835150" y="3878263"/>
              <a:ext cx="18716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50" name="Rectangle 49"/>
            <p:cNvSpPr>
              <a:spLocks noChangeArrowheads="1"/>
            </p:cNvSpPr>
            <p:nvPr/>
          </p:nvSpPr>
          <p:spPr bwMode="auto">
            <a:xfrm rot="-4354060">
              <a:off x="3856831" y="2567782"/>
              <a:ext cx="6937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a:latin typeface="Times New Roman" pitchFamily="18" charset="0"/>
                </a:rPr>
                <a:t>le talus</a:t>
              </a:r>
            </a:p>
          </p:txBody>
        </p:sp>
      </p:grpSp>
      <p:sp>
        <p:nvSpPr>
          <p:cNvPr id="35" name="Freeform 59"/>
          <p:cNvSpPr>
            <a:spLocks noChangeAspect="1"/>
          </p:cNvSpPr>
          <p:nvPr/>
        </p:nvSpPr>
        <p:spPr bwMode="auto">
          <a:xfrm>
            <a:off x="871268" y="2234242"/>
            <a:ext cx="3160322" cy="1956337"/>
          </a:xfrm>
          <a:custGeom>
            <a:avLst/>
            <a:gdLst>
              <a:gd name="T0" fmla="*/ 0 w 2869"/>
              <a:gd name="T1" fmla="*/ 37803138 h 1776"/>
              <a:gd name="T2" fmla="*/ 1522174542 w 2869"/>
              <a:gd name="T3" fmla="*/ 2147483647 h 1776"/>
              <a:gd name="T4" fmla="*/ 2147483647 w 2869"/>
              <a:gd name="T5" fmla="*/ 2147483647 h 1776"/>
              <a:gd name="T6" fmla="*/ 2147483647 w 2869"/>
              <a:gd name="T7" fmla="*/ 0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9" h="1776">
                <a:moveTo>
                  <a:pt x="0" y="15"/>
                </a:moveTo>
                <a:lnTo>
                  <a:pt x="604" y="1776"/>
                </a:lnTo>
                <a:lnTo>
                  <a:pt x="2278" y="1775"/>
                </a:lnTo>
                <a:lnTo>
                  <a:pt x="2869" y="0"/>
                </a:lnTo>
              </a:path>
            </a:pathLst>
          </a:custGeom>
          <a:noFill/>
          <a:ln w="57150" cmpd="sng">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6" name="Rectangle 35"/>
          <p:cNvSpPr/>
          <p:nvPr/>
        </p:nvSpPr>
        <p:spPr>
          <a:xfrm>
            <a:off x="5453587" y="2815229"/>
            <a:ext cx="1191608" cy="430887"/>
          </a:xfrm>
          <a:prstGeom prst="rect">
            <a:avLst/>
          </a:prstGeom>
          <a:solidFill>
            <a:srgbClr val="CCFFFF"/>
          </a:solidFill>
          <a:ln>
            <a:solidFill>
              <a:srgbClr val="0000FF"/>
            </a:solidFill>
          </a:ln>
        </p:spPr>
        <p:txBody>
          <a:bodyPr wrap="none">
            <a:spAutoFit/>
          </a:bodyPr>
          <a:lstStyle/>
          <a:p>
            <a:pPr eaLnBrk="1" hangingPunct="1">
              <a:lnSpc>
                <a:spcPct val="110000"/>
              </a:lnSpc>
              <a:buFontTx/>
              <a:buNone/>
            </a:pPr>
            <a:r>
              <a:rPr lang="fr-FR" altLang="fr-FR" sz="2000" b="1" dirty="0">
                <a:solidFill>
                  <a:srgbClr val="0000FF"/>
                </a:solidFill>
                <a:latin typeface="Calibri" panose="020F0502020204030204" pitchFamily="34" charset="0"/>
              </a:rPr>
              <a:t>L = </a:t>
            </a:r>
            <a:r>
              <a:rPr lang="fr-FR" altLang="fr-FR" sz="2000" b="1" dirty="0">
                <a:latin typeface="Calibri" panose="020F0502020204030204" pitchFamily="34" charset="0"/>
              </a:rPr>
              <a:t>b+2</a:t>
            </a:r>
            <a:r>
              <a:rPr lang="fr-FR" altLang="fr-FR" sz="2000" b="1" dirty="0">
                <a:solidFill>
                  <a:srgbClr val="666633"/>
                </a:solidFill>
                <a:latin typeface="Calibri" panose="020F0502020204030204" pitchFamily="34" charset="0"/>
              </a:rPr>
              <a:t>p</a:t>
            </a:r>
            <a:r>
              <a:rPr lang="fr-FR" altLang="fr-FR" sz="2000" b="1" dirty="0">
                <a:solidFill>
                  <a:srgbClr val="008A00"/>
                </a:solidFill>
                <a:latin typeface="Calibri" panose="020F0502020204030204" pitchFamily="34" charset="0"/>
              </a:rPr>
              <a:t>y</a:t>
            </a:r>
          </a:p>
        </p:txBody>
      </p:sp>
      <p:sp>
        <p:nvSpPr>
          <p:cNvPr id="37" name="Rectangle 36"/>
          <p:cNvSpPr/>
          <p:nvPr/>
        </p:nvSpPr>
        <p:spPr>
          <a:xfrm>
            <a:off x="5453587" y="3990345"/>
            <a:ext cx="2440733" cy="430887"/>
          </a:xfrm>
          <a:prstGeom prst="rect">
            <a:avLst/>
          </a:prstGeom>
          <a:solidFill>
            <a:srgbClr val="CCFFFF"/>
          </a:solidFill>
          <a:ln>
            <a:solidFill>
              <a:srgbClr val="0000FF"/>
            </a:solidFill>
          </a:ln>
        </p:spPr>
        <p:txBody>
          <a:bodyPr wrap="square">
            <a:spAutoFit/>
          </a:bodyPr>
          <a:lstStyle/>
          <a:p>
            <a:pPr eaLnBrk="1" hangingPunct="1">
              <a:lnSpc>
                <a:spcPct val="110000"/>
              </a:lnSpc>
              <a:buFontTx/>
              <a:buNone/>
            </a:pPr>
            <a:r>
              <a:rPr lang="fr-FR" altLang="fr-FR" sz="2000" b="1" dirty="0">
                <a:solidFill>
                  <a:srgbClr val="0000FF"/>
                </a:solidFill>
                <a:latin typeface="Calibri" panose="020F0502020204030204" pitchFamily="34" charset="0"/>
              </a:rPr>
              <a:t>P = </a:t>
            </a:r>
            <a:r>
              <a:rPr lang="fr-FR" altLang="fr-FR" sz="2000" b="1" dirty="0">
                <a:latin typeface="Calibri" panose="020F0502020204030204" pitchFamily="34" charset="0"/>
              </a:rPr>
              <a:t>b + 2(</a:t>
            </a:r>
            <a:r>
              <a:rPr lang="fr-FR" altLang="fr-FR" sz="2000" b="1" dirty="0">
                <a:latin typeface="Calibri" panose="020F0502020204030204" pitchFamily="34" charset="0"/>
                <a:cs typeface="Times New Roman" pitchFamily="18" charset="0"/>
              </a:rPr>
              <a:t>√y²+</a:t>
            </a:r>
            <a:r>
              <a:rPr lang="fr-FR" altLang="fr-FR" sz="2000" b="1" dirty="0">
                <a:solidFill>
                  <a:srgbClr val="666633"/>
                </a:solidFill>
                <a:latin typeface="Calibri" panose="020F0502020204030204" pitchFamily="34" charset="0"/>
              </a:rPr>
              <a:t>p</a:t>
            </a:r>
            <a:r>
              <a:rPr lang="fr-FR" altLang="fr-FR" sz="2000" b="1" dirty="0">
                <a:latin typeface="Calibri" panose="020F0502020204030204" pitchFamily="34" charset="0"/>
              </a:rPr>
              <a:t>²y²)</a:t>
            </a:r>
          </a:p>
        </p:txBody>
      </p:sp>
      <p:sp>
        <p:nvSpPr>
          <p:cNvPr id="47" name="Rectangle 46"/>
          <p:cNvSpPr/>
          <p:nvPr/>
        </p:nvSpPr>
        <p:spPr>
          <a:xfrm>
            <a:off x="5453587" y="3402787"/>
            <a:ext cx="1550424" cy="430887"/>
          </a:xfrm>
          <a:prstGeom prst="rect">
            <a:avLst/>
          </a:prstGeom>
          <a:solidFill>
            <a:srgbClr val="CCFFFF"/>
          </a:solidFill>
          <a:ln>
            <a:solidFill>
              <a:srgbClr val="0000FF"/>
            </a:solidFill>
          </a:ln>
        </p:spPr>
        <p:txBody>
          <a:bodyPr wrap="none">
            <a:spAutoFit/>
          </a:bodyPr>
          <a:lstStyle/>
          <a:p>
            <a:pPr eaLnBrk="1" hangingPunct="1">
              <a:lnSpc>
                <a:spcPct val="110000"/>
              </a:lnSpc>
              <a:buFontTx/>
              <a:buNone/>
            </a:pPr>
            <a:r>
              <a:rPr lang="fr-FR" altLang="fr-FR" sz="2000" b="1" dirty="0">
                <a:solidFill>
                  <a:srgbClr val="0000FF"/>
                </a:solidFill>
                <a:latin typeface="Calibri" panose="020F0502020204030204" pitchFamily="34" charset="0"/>
                <a:cs typeface="Arial" charset="0"/>
              </a:rPr>
              <a:t>S</a:t>
            </a:r>
            <a:r>
              <a:rPr lang="fr-FR" altLang="fr-FR" sz="2000" b="1" dirty="0">
                <a:solidFill>
                  <a:srgbClr val="000000"/>
                </a:solidFill>
                <a:latin typeface="Calibri" panose="020F0502020204030204" pitchFamily="34" charset="0"/>
                <a:cs typeface="Arial" charset="0"/>
              </a:rPr>
              <a:t> =  ½ </a:t>
            </a:r>
            <a:r>
              <a:rPr lang="fr-FR" altLang="fr-FR" sz="2000" b="1" i="1" dirty="0">
                <a:solidFill>
                  <a:srgbClr val="008A00"/>
                </a:solidFill>
                <a:latin typeface="Calibri" panose="020F0502020204030204" pitchFamily="34" charset="0"/>
                <a:cs typeface="Arial" charset="0"/>
              </a:rPr>
              <a:t>y</a:t>
            </a:r>
            <a:r>
              <a:rPr lang="fr-FR" altLang="fr-FR" sz="2000" b="1" dirty="0">
                <a:solidFill>
                  <a:srgbClr val="000000"/>
                </a:solidFill>
                <a:latin typeface="Calibri" panose="020F0502020204030204" pitchFamily="34" charset="0"/>
                <a:cs typeface="Arial" charset="0"/>
              </a:rPr>
              <a:t> (</a:t>
            </a:r>
            <a:r>
              <a:rPr lang="fr-FR" altLang="fr-FR" sz="2000" b="1" i="1" dirty="0" err="1">
                <a:solidFill>
                  <a:srgbClr val="000000"/>
                </a:solidFill>
                <a:latin typeface="Calibri" panose="020F0502020204030204" pitchFamily="34" charset="0"/>
                <a:cs typeface="Arial" charset="0"/>
              </a:rPr>
              <a:t>b</a:t>
            </a:r>
            <a:r>
              <a:rPr lang="fr-FR" altLang="fr-FR" sz="2000" b="1" dirty="0" err="1">
                <a:solidFill>
                  <a:srgbClr val="000000"/>
                </a:solidFill>
                <a:latin typeface="Calibri" panose="020F0502020204030204" pitchFamily="34" charset="0"/>
                <a:cs typeface="Arial" charset="0"/>
              </a:rPr>
              <a:t>+</a:t>
            </a:r>
            <a:r>
              <a:rPr lang="fr-FR" altLang="fr-FR" sz="2000" b="1" i="1" dirty="0" err="1">
                <a:solidFill>
                  <a:srgbClr val="0000FF"/>
                </a:solidFill>
                <a:latin typeface="Calibri" panose="020F0502020204030204" pitchFamily="34" charset="0"/>
                <a:cs typeface="Arial" charset="0"/>
              </a:rPr>
              <a:t>L</a:t>
            </a:r>
            <a:r>
              <a:rPr lang="fr-FR" altLang="fr-FR" sz="2000" b="1" dirty="0">
                <a:solidFill>
                  <a:srgbClr val="000000"/>
                </a:solidFill>
                <a:latin typeface="Calibri" panose="020F0502020204030204" pitchFamily="34" charset="0"/>
                <a:cs typeface="Arial" charset="0"/>
              </a:rPr>
              <a:t>)</a:t>
            </a:r>
          </a:p>
        </p:txBody>
      </p:sp>
      <p:sp>
        <p:nvSpPr>
          <p:cNvPr id="23" name="Text Box 2">
            <a:extLst>
              <a:ext uri="{FF2B5EF4-FFF2-40B4-BE49-F238E27FC236}">
                <a16:creationId xmlns:a16="http://schemas.microsoft.com/office/drawing/2014/main" id="{9B324436-BFD5-439B-8210-14B222DB6C7E}"/>
              </a:ext>
            </a:extLst>
          </p:cNvPr>
          <p:cNvSpPr txBox="1">
            <a:spLocks noChangeArrowheads="1"/>
          </p:cNvSpPr>
          <p:nvPr/>
        </p:nvSpPr>
        <p:spPr bwMode="auto">
          <a:xfrm>
            <a:off x="-322772" y="121050"/>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24" name="Text Box 2">
            <a:extLst>
              <a:ext uri="{FF2B5EF4-FFF2-40B4-BE49-F238E27FC236}">
                <a16:creationId xmlns:a16="http://schemas.microsoft.com/office/drawing/2014/main" id="{4B896104-FD39-42BE-870F-73416283F6EF}"/>
              </a:ext>
            </a:extLst>
          </p:cNvPr>
          <p:cNvSpPr txBox="1">
            <a:spLocks noChangeArrowheads="1"/>
          </p:cNvSpPr>
          <p:nvPr/>
        </p:nvSpPr>
        <p:spPr bwMode="auto">
          <a:xfrm>
            <a:off x="190109" y="529590"/>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1. Le cas du canal trapézoïdal (cas général)</a:t>
            </a:r>
          </a:p>
        </p:txBody>
      </p:sp>
      <p:sp>
        <p:nvSpPr>
          <p:cNvPr id="25" name="Text Box 2">
            <a:extLst>
              <a:ext uri="{FF2B5EF4-FFF2-40B4-BE49-F238E27FC236}">
                <a16:creationId xmlns:a16="http://schemas.microsoft.com/office/drawing/2014/main" id="{14DA7DC6-2BCD-45E6-B48F-8F17D593E58C}"/>
              </a:ext>
            </a:extLst>
          </p:cNvPr>
          <p:cNvSpPr txBox="1">
            <a:spLocks noChangeArrowheads="1"/>
          </p:cNvSpPr>
          <p:nvPr/>
        </p:nvSpPr>
        <p:spPr bwMode="auto">
          <a:xfrm>
            <a:off x="822385" y="900021"/>
            <a:ext cx="7791528"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B. Relations entre les éléments géométriques de la section</a:t>
            </a:r>
          </a:p>
        </p:txBody>
      </p:sp>
    </p:spTree>
    <p:extLst>
      <p:ext uri="{BB962C8B-B14F-4D97-AF65-F5344CB8AC3E}">
        <p14:creationId xmlns:p14="http://schemas.microsoft.com/office/powerpoint/2010/main" val="709340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 37"/>
          <p:cNvPicPr>
            <a:picLocks noChangeAspect="1"/>
          </p:cNvPicPr>
          <p:nvPr/>
        </p:nvPicPr>
        <p:blipFill>
          <a:blip r:embed="rId2"/>
          <a:stretch>
            <a:fillRect/>
          </a:stretch>
        </p:blipFill>
        <p:spPr>
          <a:xfrm>
            <a:off x="3565136" y="2409469"/>
            <a:ext cx="1257031" cy="1745109"/>
          </a:xfrm>
          <a:prstGeom prst="rect">
            <a:avLst/>
          </a:prstGeom>
        </p:spPr>
      </p:pic>
      <p:sp>
        <p:nvSpPr>
          <p:cNvPr id="17411" name="AutoShape 3"/>
          <p:cNvSpPr>
            <a:spLocks noChangeArrowheads="1"/>
          </p:cNvSpPr>
          <p:nvPr/>
        </p:nvSpPr>
        <p:spPr bwMode="auto">
          <a:xfrm>
            <a:off x="871538" y="2266787"/>
            <a:ext cx="3168650" cy="1944688"/>
          </a:xfrm>
          <a:prstGeom prst="flowChartManualOperation">
            <a:avLst/>
          </a:prstGeom>
          <a:solidFill>
            <a:schemeClr val="accent1">
              <a:lumMod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solidFill>
                <a:srgbClr val="0000FF"/>
              </a:solidFill>
              <a:latin typeface="Calibri" panose="020F0502020204030204" pitchFamily="34" charset="0"/>
            </a:endParaRPr>
          </a:p>
        </p:txBody>
      </p:sp>
      <p:sp>
        <p:nvSpPr>
          <p:cNvPr id="17412" name="Line 4"/>
          <p:cNvSpPr>
            <a:spLocks noChangeShapeType="1"/>
          </p:cNvSpPr>
          <p:nvPr/>
        </p:nvSpPr>
        <p:spPr bwMode="auto">
          <a:xfrm>
            <a:off x="307340" y="2287107"/>
            <a:ext cx="0" cy="19446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FF"/>
              </a:solidFill>
              <a:latin typeface="Calibri" panose="020F0502020204030204" pitchFamily="34" charset="0"/>
            </a:endParaRPr>
          </a:p>
        </p:txBody>
      </p:sp>
      <p:sp>
        <p:nvSpPr>
          <p:cNvPr id="17413" name="Text Box 5"/>
          <p:cNvSpPr txBox="1">
            <a:spLocks noChangeArrowheads="1"/>
          </p:cNvSpPr>
          <p:nvPr/>
        </p:nvSpPr>
        <p:spPr bwMode="auto">
          <a:xfrm>
            <a:off x="0" y="2987512"/>
            <a:ext cx="428625"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a:solidFill>
                  <a:srgbClr val="0000FF"/>
                </a:solidFill>
                <a:latin typeface="Calibri" panose="020F0502020204030204" pitchFamily="34" charset="0"/>
              </a:rPr>
              <a:t>y</a:t>
            </a:r>
          </a:p>
        </p:txBody>
      </p:sp>
      <p:sp>
        <p:nvSpPr>
          <p:cNvPr id="17414" name="Line 6"/>
          <p:cNvSpPr>
            <a:spLocks noChangeShapeType="1"/>
          </p:cNvSpPr>
          <p:nvPr/>
        </p:nvSpPr>
        <p:spPr bwMode="auto">
          <a:xfrm>
            <a:off x="863600" y="2131850"/>
            <a:ext cx="3167063" cy="0"/>
          </a:xfrm>
          <a:prstGeom prst="line">
            <a:avLst/>
          </a:prstGeom>
          <a:noFill/>
          <a:ln w="158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FF"/>
              </a:solidFill>
              <a:latin typeface="Calibri" panose="020F0502020204030204" pitchFamily="34" charset="0"/>
            </a:endParaRPr>
          </a:p>
        </p:txBody>
      </p:sp>
      <p:sp>
        <p:nvSpPr>
          <p:cNvPr id="17415" name="Text Box 7"/>
          <p:cNvSpPr txBox="1">
            <a:spLocks noChangeArrowheads="1"/>
          </p:cNvSpPr>
          <p:nvPr/>
        </p:nvSpPr>
        <p:spPr bwMode="auto">
          <a:xfrm>
            <a:off x="2348299" y="1825462"/>
            <a:ext cx="288925"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dirty="0">
                <a:solidFill>
                  <a:srgbClr val="0000FF"/>
                </a:solidFill>
                <a:latin typeface="Calibri" panose="020F0502020204030204" pitchFamily="34" charset="0"/>
              </a:rPr>
              <a:t>L</a:t>
            </a:r>
          </a:p>
        </p:txBody>
      </p:sp>
      <p:sp>
        <p:nvSpPr>
          <p:cNvPr id="17416" name="Line 8"/>
          <p:cNvSpPr>
            <a:spLocks noChangeShapeType="1"/>
          </p:cNvSpPr>
          <p:nvPr/>
        </p:nvSpPr>
        <p:spPr bwMode="auto">
          <a:xfrm>
            <a:off x="1555331" y="4347551"/>
            <a:ext cx="18002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FF"/>
              </a:solidFill>
              <a:latin typeface="Calibri" panose="020F0502020204030204" pitchFamily="34" charset="0"/>
            </a:endParaRPr>
          </a:p>
        </p:txBody>
      </p:sp>
      <p:sp>
        <p:nvSpPr>
          <p:cNvPr id="17417" name="Text Box 9"/>
          <p:cNvSpPr txBox="1">
            <a:spLocks noChangeArrowheads="1"/>
          </p:cNvSpPr>
          <p:nvPr/>
        </p:nvSpPr>
        <p:spPr bwMode="auto">
          <a:xfrm>
            <a:off x="2317960" y="4339194"/>
            <a:ext cx="463550" cy="36671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800" b="1" dirty="0">
                <a:solidFill>
                  <a:srgbClr val="0000FF"/>
                </a:solidFill>
                <a:latin typeface="Calibri" panose="020F0502020204030204" pitchFamily="34" charset="0"/>
              </a:rPr>
              <a:t>b</a:t>
            </a:r>
            <a:r>
              <a:rPr lang="fr-FR" altLang="fr-FR" sz="1800" dirty="0">
                <a:solidFill>
                  <a:srgbClr val="0000FF"/>
                </a:solidFill>
                <a:latin typeface="Calibri" panose="020F0502020204030204" pitchFamily="34" charset="0"/>
              </a:rPr>
              <a:t> </a:t>
            </a:r>
          </a:p>
        </p:txBody>
      </p:sp>
      <p:sp>
        <p:nvSpPr>
          <p:cNvPr id="17418" name="Text Box 10"/>
          <p:cNvSpPr txBox="1">
            <a:spLocks noChangeArrowheads="1"/>
          </p:cNvSpPr>
          <p:nvPr/>
        </p:nvSpPr>
        <p:spPr bwMode="auto">
          <a:xfrm>
            <a:off x="2384425" y="3058950"/>
            <a:ext cx="288925" cy="36671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dirty="0">
                <a:solidFill>
                  <a:srgbClr val="0000FF"/>
                </a:solidFill>
                <a:latin typeface="Calibri" panose="020F0502020204030204" pitchFamily="34" charset="0"/>
              </a:rPr>
              <a:t>S</a:t>
            </a:r>
          </a:p>
        </p:txBody>
      </p:sp>
      <p:sp>
        <p:nvSpPr>
          <p:cNvPr id="17420" name="Freeform 12"/>
          <p:cNvSpPr>
            <a:spLocks/>
          </p:cNvSpPr>
          <p:nvPr/>
        </p:nvSpPr>
        <p:spPr bwMode="auto">
          <a:xfrm>
            <a:off x="3392488" y="1704812"/>
            <a:ext cx="984250" cy="2508250"/>
          </a:xfrm>
          <a:custGeom>
            <a:avLst/>
            <a:gdLst>
              <a:gd name="T0" fmla="*/ 0 w 701"/>
              <a:gd name="T1" fmla="*/ 2147483647 h 1772"/>
              <a:gd name="T2" fmla="*/ 1167069172 w 701"/>
              <a:gd name="T3" fmla="*/ 0 h 1772"/>
              <a:gd name="T4" fmla="*/ 1381951587 w 701"/>
              <a:gd name="T5" fmla="*/ 0 h 1772"/>
              <a:gd name="T6" fmla="*/ 0 60000 65536"/>
              <a:gd name="T7" fmla="*/ 0 60000 65536"/>
              <a:gd name="T8" fmla="*/ 0 60000 65536"/>
            </a:gdLst>
            <a:ahLst/>
            <a:cxnLst>
              <a:cxn ang="T6">
                <a:pos x="T0" y="T1"/>
              </a:cxn>
              <a:cxn ang="T7">
                <a:pos x="T2" y="T3"/>
              </a:cxn>
              <a:cxn ang="T8">
                <a:pos x="T4" y="T5"/>
              </a:cxn>
            </a:cxnLst>
            <a:rect l="0" t="0" r="r" b="b"/>
            <a:pathLst>
              <a:path w="701" h="1772">
                <a:moveTo>
                  <a:pt x="0" y="1772"/>
                </a:moveTo>
                <a:lnTo>
                  <a:pt x="592" y="0"/>
                </a:lnTo>
                <a:lnTo>
                  <a:pt x="701" y="0"/>
                </a:lnTo>
              </a:path>
            </a:pathLst>
          </a:cu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FF"/>
              </a:solidFill>
              <a:latin typeface="Calibri" panose="020F0502020204030204" pitchFamily="34" charset="0"/>
            </a:endParaRPr>
          </a:p>
        </p:txBody>
      </p:sp>
      <p:sp>
        <p:nvSpPr>
          <p:cNvPr id="17421" name="Freeform 13"/>
          <p:cNvSpPr>
            <a:spLocks/>
          </p:cNvSpPr>
          <p:nvPr/>
        </p:nvSpPr>
        <p:spPr bwMode="auto">
          <a:xfrm>
            <a:off x="420688" y="1696875"/>
            <a:ext cx="1098550" cy="2514600"/>
          </a:xfrm>
          <a:custGeom>
            <a:avLst/>
            <a:gdLst>
              <a:gd name="T0" fmla="*/ 1561205825 w 773"/>
              <a:gd name="T1" fmla="*/ 2147483647 h 1766"/>
              <a:gd name="T2" fmla="*/ 347383396 w 773"/>
              <a:gd name="T3" fmla="*/ 0 h 1766"/>
              <a:gd name="T4" fmla="*/ 0 w 773"/>
              <a:gd name="T5" fmla="*/ 0 h 1766"/>
              <a:gd name="T6" fmla="*/ 0 60000 65536"/>
              <a:gd name="T7" fmla="*/ 0 60000 65536"/>
              <a:gd name="T8" fmla="*/ 0 60000 65536"/>
            </a:gdLst>
            <a:ahLst/>
            <a:cxnLst>
              <a:cxn ang="T6">
                <a:pos x="T0" y="T1"/>
              </a:cxn>
              <a:cxn ang="T7">
                <a:pos x="T2" y="T3"/>
              </a:cxn>
              <a:cxn ang="T8">
                <a:pos x="T4" y="T5"/>
              </a:cxn>
            </a:cxnLst>
            <a:rect l="0" t="0" r="r" b="b"/>
            <a:pathLst>
              <a:path w="773" h="1766">
                <a:moveTo>
                  <a:pt x="773" y="1766"/>
                </a:moveTo>
                <a:lnTo>
                  <a:pt x="172" y="0"/>
                </a:lnTo>
                <a:lnTo>
                  <a:pt x="0" y="0"/>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FF"/>
              </a:solidFill>
              <a:latin typeface="Calibri" panose="020F0502020204030204" pitchFamily="34" charset="0"/>
            </a:endParaRPr>
          </a:p>
        </p:txBody>
      </p:sp>
      <p:sp>
        <p:nvSpPr>
          <p:cNvPr id="17422" name="Line 14"/>
          <p:cNvSpPr>
            <a:spLocks noChangeShapeType="1"/>
          </p:cNvSpPr>
          <p:nvPr/>
        </p:nvSpPr>
        <p:spPr bwMode="auto">
          <a:xfrm>
            <a:off x="1520825" y="4211475"/>
            <a:ext cx="18716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FF"/>
              </a:solidFill>
              <a:latin typeface="Calibri" panose="020F0502020204030204" pitchFamily="34" charset="0"/>
            </a:endParaRPr>
          </a:p>
        </p:txBody>
      </p:sp>
      <p:sp>
        <p:nvSpPr>
          <p:cNvPr id="17450" name="Rectangle 49"/>
          <p:cNvSpPr>
            <a:spLocks noChangeArrowheads="1"/>
          </p:cNvSpPr>
          <p:nvPr/>
        </p:nvSpPr>
        <p:spPr bwMode="auto">
          <a:xfrm rot="17245940">
            <a:off x="3535239" y="2899506"/>
            <a:ext cx="708271" cy="3077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a:solidFill>
                  <a:srgbClr val="0000FF"/>
                </a:solidFill>
                <a:latin typeface="Calibri" panose="020F0502020204030204" pitchFamily="34" charset="0"/>
              </a:rPr>
              <a:t>le talus</a:t>
            </a:r>
          </a:p>
        </p:txBody>
      </p:sp>
      <p:sp>
        <p:nvSpPr>
          <p:cNvPr id="31" name="Rectangle 30"/>
          <p:cNvSpPr/>
          <p:nvPr/>
        </p:nvSpPr>
        <p:spPr>
          <a:xfrm>
            <a:off x="5624252" y="3463017"/>
            <a:ext cx="1782388" cy="430887"/>
          </a:xfrm>
          <a:prstGeom prst="rect">
            <a:avLst/>
          </a:prstGeom>
          <a:solidFill>
            <a:srgbClr val="CCFFFF"/>
          </a:solidFill>
          <a:ln>
            <a:solidFill>
              <a:srgbClr val="0000FF"/>
            </a:solidFill>
          </a:ln>
        </p:spPr>
        <p:txBody>
          <a:bodyPr wrap="square">
            <a:spAutoFit/>
          </a:bodyPr>
          <a:lstStyle/>
          <a:p>
            <a:pPr eaLnBrk="1" hangingPunct="1">
              <a:lnSpc>
                <a:spcPct val="110000"/>
              </a:lnSpc>
              <a:buFontTx/>
              <a:buNone/>
            </a:pPr>
            <a:r>
              <a:rPr lang="fr-FR" altLang="fr-FR" sz="2000" b="1" dirty="0">
                <a:solidFill>
                  <a:srgbClr val="0000FF"/>
                </a:solidFill>
                <a:latin typeface="Calibri" panose="020F0502020204030204" pitchFamily="34" charset="0"/>
              </a:rPr>
              <a:t>Rh = </a:t>
            </a:r>
            <a:r>
              <a:rPr lang="fr-FR" altLang="fr-FR" sz="2000" b="1" dirty="0">
                <a:latin typeface="Calibri" panose="020F0502020204030204" pitchFamily="34" charset="0"/>
              </a:rPr>
              <a:t>S / P</a:t>
            </a:r>
          </a:p>
        </p:txBody>
      </p:sp>
      <p:sp>
        <p:nvSpPr>
          <p:cNvPr id="26" name="Line 65"/>
          <p:cNvSpPr>
            <a:spLocks noChangeAspect="1" noChangeShapeType="1"/>
          </p:cNvSpPr>
          <p:nvPr/>
        </p:nvSpPr>
        <p:spPr bwMode="auto">
          <a:xfrm>
            <a:off x="859496" y="2406981"/>
            <a:ext cx="0" cy="1765300"/>
          </a:xfrm>
          <a:prstGeom prst="line">
            <a:avLst/>
          </a:prstGeom>
          <a:noFill/>
          <a:ln w="28575">
            <a:solidFill>
              <a:srgbClr val="EA3A75"/>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solidFill>
                <a:srgbClr val="0000FF"/>
              </a:solidFill>
              <a:latin typeface="Calibri" panose="020F0502020204030204" pitchFamily="34" charset="0"/>
            </a:endParaRPr>
          </a:p>
        </p:txBody>
      </p:sp>
      <p:sp>
        <p:nvSpPr>
          <p:cNvPr id="33" name="Freeform 59"/>
          <p:cNvSpPr>
            <a:spLocks noChangeAspect="1"/>
          </p:cNvSpPr>
          <p:nvPr/>
        </p:nvSpPr>
        <p:spPr bwMode="auto">
          <a:xfrm>
            <a:off x="871268" y="2234242"/>
            <a:ext cx="3160322" cy="1956337"/>
          </a:xfrm>
          <a:custGeom>
            <a:avLst/>
            <a:gdLst>
              <a:gd name="T0" fmla="*/ 0 w 2869"/>
              <a:gd name="T1" fmla="*/ 37803138 h 1776"/>
              <a:gd name="T2" fmla="*/ 1522174542 w 2869"/>
              <a:gd name="T3" fmla="*/ 2147483647 h 1776"/>
              <a:gd name="T4" fmla="*/ 2147483647 w 2869"/>
              <a:gd name="T5" fmla="*/ 2147483647 h 1776"/>
              <a:gd name="T6" fmla="*/ 2147483647 w 2869"/>
              <a:gd name="T7" fmla="*/ 0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9" h="1776">
                <a:moveTo>
                  <a:pt x="0" y="15"/>
                </a:moveTo>
                <a:lnTo>
                  <a:pt x="604" y="1776"/>
                </a:lnTo>
                <a:lnTo>
                  <a:pt x="2278" y="1775"/>
                </a:lnTo>
                <a:lnTo>
                  <a:pt x="2869" y="0"/>
                </a:lnTo>
              </a:path>
            </a:pathLst>
          </a:custGeom>
          <a:noFill/>
          <a:ln w="57150" cmpd="sng">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FF"/>
              </a:solidFill>
              <a:latin typeface="Calibri" panose="020F0502020204030204" pitchFamily="34" charset="0"/>
            </a:endParaRPr>
          </a:p>
        </p:txBody>
      </p:sp>
      <p:sp>
        <p:nvSpPr>
          <p:cNvPr id="34" name="Rectangle 62"/>
          <p:cNvSpPr>
            <a:spLocks noChangeAspect="1" noChangeArrowheads="1"/>
          </p:cNvSpPr>
          <p:nvPr/>
        </p:nvSpPr>
        <p:spPr bwMode="auto">
          <a:xfrm>
            <a:off x="859885" y="2262188"/>
            <a:ext cx="3220409" cy="1203129"/>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solidFill>
                <a:srgbClr val="0000FF"/>
              </a:solidFill>
              <a:latin typeface="Calibri" panose="020F0502020204030204" pitchFamily="34" charset="0"/>
            </a:endParaRPr>
          </a:p>
        </p:txBody>
      </p:sp>
      <p:sp>
        <p:nvSpPr>
          <p:cNvPr id="32" name="Text Box 23"/>
          <p:cNvSpPr txBox="1">
            <a:spLocks noChangeArrowheads="1"/>
          </p:cNvSpPr>
          <p:nvPr/>
        </p:nvSpPr>
        <p:spPr bwMode="auto">
          <a:xfrm>
            <a:off x="395568" y="3009284"/>
            <a:ext cx="714939" cy="369332"/>
          </a:xfrm>
          <a:prstGeom prst="rect">
            <a:avLst/>
          </a:prstGeom>
          <a:solidFill>
            <a:schemeClr val="bg1"/>
          </a:solidFill>
          <a:ln>
            <a:noFill/>
          </a:ln>
          <a:effectLst/>
          <a:extLst/>
        </p:spPr>
        <p:txBody>
          <a:bodyPr wrap="none" lIns="0" rIns="0">
            <a:spAutoFit/>
          </a:bodyPr>
          <a:lstStyle>
            <a:lvl1pPr eaLnBrk="0" hangingPunct="0">
              <a:spcBef>
                <a:spcPct val="20000"/>
              </a:spcBef>
              <a:buChar char="•"/>
              <a:tabLst>
                <a:tab pos="447675" algn="l"/>
              </a:tabLst>
              <a:defRPr sz="3200">
                <a:solidFill>
                  <a:schemeClr val="tx1"/>
                </a:solidFill>
                <a:latin typeface="Arial" charset="0"/>
              </a:defRPr>
            </a:lvl1pPr>
            <a:lvl2pPr marL="742950" indent="-285750" eaLnBrk="0" hangingPunct="0">
              <a:spcBef>
                <a:spcPct val="20000"/>
              </a:spcBef>
              <a:buChar char="–"/>
              <a:tabLst>
                <a:tab pos="447675" algn="l"/>
              </a:tabLst>
              <a:defRPr sz="2800">
                <a:solidFill>
                  <a:schemeClr val="tx1"/>
                </a:solidFill>
                <a:latin typeface="Arial" charset="0"/>
              </a:defRPr>
            </a:lvl2pPr>
            <a:lvl3pPr marL="1143000" indent="-228600" eaLnBrk="0" hangingPunct="0">
              <a:spcBef>
                <a:spcPct val="20000"/>
              </a:spcBef>
              <a:buChar char="•"/>
              <a:tabLst>
                <a:tab pos="447675" algn="l"/>
              </a:tabLst>
              <a:defRPr sz="2400">
                <a:solidFill>
                  <a:schemeClr val="tx1"/>
                </a:solidFill>
                <a:latin typeface="Arial" charset="0"/>
              </a:defRPr>
            </a:lvl3pPr>
            <a:lvl4pPr marL="1600200" indent="-228600" eaLnBrk="0" hangingPunct="0">
              <a:spcBef>
                <a:spcPct val="20000"/>
              </a:spcBef>
              <a:buChar char="–"/>
              <a:tabLst>
                <a:tab pos="447675" algn="l"/>
              </a:tabLst>
              <a:defRPr sz="2000">
                <a:solidFill>
                  <a:schemeClr val="tx1"/>
                </a:solidFill>
                <a:latin typeface="Arial" charset="0"/>
              </a:defRPr>
            </a:lvl4pPr>
            <a:lvl5pPr marL="2057400" indent="-228600" eaLnBrk="0" hangingPunct="0">
              <a:spcBef>
                <a:spcPct val="20000"/>
              </a:spcBef>
              <a:buChar char="»"/>
              <a:tabLst>
                <a:tab pos="447675" algn="l"/>
              </a:tabLst>
              <a:defRPr sz="2000">
                <a:solidFill>
                  <a:schemeClr val="tx1"/>
                </a:solidFill>
                <a:latin typeface="Arial" charset="0"/>
              </a:defRPr>
            </a:lvl5pPr>
            <a:lvl6pPr marL="2514600" indent="-228600" eaLnBrk="0" fontAlgn="base" hangingPunct="0">
              <a:spcBef>
                <a:spcPct val="20000"/>
              </a:spcBef>
              <a:spcAft>
                <a:spcPct val="0"/>
              </a:spcAft>
              <a:buChar char="»"/>
              <a:tabLst>
                <a:tab pos="447675" algn="l"/>
              </a:tabLst>
              <a:defRPr sz="2000">
                <a:solidFill>
                  <a:schemeClr val="tx1"/>
                </a:solidFill>
                <a:latin typeface="Arial" charset="0"/>
              </a:defRPr>
            </a:lvl6pPr>
            <a:lvl7pPr marL="2971800" indent="-228600" eaLnBrk="0" fontAlgn="base" hangingPunct="0">
              <a:spcBef>
                <a:spcPct val="20000"/>
              </a:spcBef>
              <a:spcAft>
                <a:spcPct val="0"/>
              </a:spcAft>
              <a:buChar char="»"/>
              <a:tabLst>
                <a:tab pos="447675" algn="l"/>
              </a:tabLst>
              <a:defRPr sz="2000">
                <a:solidFill>
                  <a:schemeClr val="tx1"/>
                </a:solidFill>
                <a:latin typeface="Arial" charset="0"/>
              </a:defRPr>
            </a:lvl7pPr>
            <a:lvl8pPr marL="3429000" indent="-228600" eaLnBrk="0" fontAlgn="base" hangingPunct="0">
              <a:spcBef>
                <a:spcPct val="20000"/>
              </a:spcBef>
              <a:spcAft>
                <a:spcPct val="0"/>
              </a:spcAft>
              <a:buChar char="»"/>
              <a:tabLst>
                <a:tab pos="447675" algn="l"/>
              </a:tabLst>
              <a:defRPr sz="2000">
                <a:solidFill>
                  <a:schemeClr val="tx1"/>
                </a:solidFill>
                <a:latin typeface="Arial" charset="0"/>
              </a:defRPr>
            </a:lvl8pPr>
            <a:lvl9pPr marL="3886200" indent="-228600" eaLnBrk="0" fontAlgn="base" hangingPunct="0">
              <a:spcBef>
                <a:spcPct val="20000"/>
              </a:spcBef>
              <a:spcAft>
                <a:spcPct val="0"/>
              </a:spcAft>
              <a:buChar char="»"/>
              <a:tabLst>
                <a:tab pos="447675" algn="l"/>
              </a:tabLst>
              <a:defRPr sz="2000">
                <a:solidFill>
                  <a:schemeClr val="tx1"/>
                </a:solidFill>
                <a:latin typeface="Arial" charset="0"/>
              </a:defRPr>
            </a:lvl9pPr>
          </a:lstStyle>
          <a:p>
            <a:pPr algn="r" eaLnBrk="1" hangingPunct="1">
              <a:spcBef>
                <a:spcPct val="50000"/>
              </a:spcBef>
              <a:buFontTx/>
              <a:buNone/>
            </a:pPr>
            <a:r>
              <a:rPr lang="fr-FR" altLang="fr-FR" sz="1800" b="1" dirty="0">
                <a:solidFill>
                  <a:srgbClr val="0000FF"/>
                </a:solidFill>
                <a:latin typeface="Calibri" panose="020F0502020204030204" pitchFamily="34" charset="0"/>
              </a:rPr>
              <a:t>Rh</a:t>
            </a:r>
            <a:r>
              <a:rPr lang="fr-FR" altLang="fr-FR" sz="1600" dirty="0">
                <a:solidFill>
                  <a:srgbClr val="0000FF"/>
                </a:solidFill>
                <a:latin typeface="Calibri" panose="020F0502020204030204" pitchFamily="34" charset="0"/>
              </a:rPr>
              <a:t> : </a:t>
            </a:r>
            <a:r>
              <a:rPr lang="fr-FR" altLang="fr-FR" sz="1800" dirty="0">
                <a:solidFill>
                  <a:srgbClr val="0000FF"/>
                </a:solidFill>
                <a:latin typeface="Calibri" panose="020F0502020204030204" pitchFamily="34" charset="0"/>
              </a:rPr>
              <a:t>S/P</a:t>
            </a:r>
            <a:endParaRPr lang="fr-FR" altLang="fr-FR" sz="1400" dirty="0">
              <a:solidFill>
                <a:srgbClr val="0000FF"/>
              </a:solidFill>
              <a:latin typeface="Calibri" panose="020F0502020204030204" pitchFamily="34" charset="0"/>
              <a:cs typeface="Times New Roman" pitchFamily="18" charset="0"/>
              <a:sym typeface="Symbol" pitchFamily="18" charset="2"/>
            </a:endParaRPr>
          </a:p>
        </p:txBody>
      </p:sp>
      <p:sp>
        <p:nvSpPr>
          <p:cNvPr id="36" name="Line 6"/>
          <p:cNvSpPr>
            <a:spLocks noChangeShapeType="1"/>
          </p:cNvSpPr>
          <p:nvPr/>
        </p:nvSpPr>
        <p:spPr bwMode="auto">
          <a:xfrm flipV="1">
            <a:off x="3271521" y="2306320"/>
            <a:ext cx="0" cy="1137920"/>
          </a:xfrm>
          <a:prstGeom prst="line">
            <a:avLst/>
          </a:prstGeom>
          <a:noFill/>
          <a:ln w="158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solidFill>
                <a:srgbClr val="0000FF"/>
              </a:solidFill>
              <a:latin typeface="Calibri" panose="020F0502020204030204" pitchFamily="34" charset="0"/>
            </a:endParaRPr>
          </a:p>
        </p:txBody>
      </p:sp>
      <p:sp>
        <p:nvSpPr>
          <p:cNvPr id="37" name="Rectangle 64"/>
          <p:cNvSpPr>
            <a:spLocks noChangeAspect="1" noChangeArrowheads="1"/>
          </p:cNvSpPr>
          <p:nvPr/>
        </p:nvSpPr>
        <p:spPr bwMode="auto">
          <a:xfrm>
            <a:off x="5637728" y="4466513"/>
            <a:ext cx="1366837" cy="369332"/>
          </a:xfrm>
          <a:prstGeom prst="rect">
            <a:avLst/>
          </a:prstGeom>
          <a:solidFill>
            <a:srgbClr val="CCFFFF"/>
          </a:solidFill>
          <a:ln w="9525">
            <a:solidFill>
              <a:srgbClr val="0000FF"/>
            </a:solidFill>
            <a:miter lim="800000"/>
            <a:headEnd/>
            <a:tailEnd/>
          </a:ln>
          <a:effectLs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90000"/>
              </a:lnSpc>
              <a:spcBef>
                <a:spcPct val="0"/>
              </a:spcBef>
              <a:buFontTx/>
              <a:buNone/>
            </a:pPr>
            <a:r>
              <a:rPr lang="fr-FR" altLang="fr-FR" sz="2000" b="1" dirty="0">
                <a:solidFill>
                  <a:srgbClr val="0000FF"/>
                </a:solidFill>
                <a:latin typeface="Calibri" panose="020F0502020204030204" pitchFamily="34" charset="0"/>
              </a:rPr>
              <a:t>hm</a:t>
            </a:r>
            <a:r>
              <a:rPr lang="fr-FR" altLang="fr-FR" sz="2000" b="1" dirty="0">
                <a:latin typeface="Calibri" panose="020F0502020204030204" pitchFamily="34" charset="0"/>
              </a:rPr>
              <a:t> = S/L</a:t>
            </a:r>
          </a:p>
        </p:txBody>
      </p:sp>
      <p:sp>
        <p:nvSpPr>
          <p:cNvPr id="42" name="Rectangle 64"/>
          <p:cNvSpPr>
            <a:spLocks noChangeAspect="1" noChangeArrowheads="1"/>
          </p:cNvSpPr>
          <p:nvPr/>
        </p:nvSpPr>
        <p:spPr bwMode="auto">
          <a:xfrm>
            <a:off x="2762449" y="2647873"/>
            <a:ext cx="5598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90000"/>
              </a:lnSpc>
              <a:spcBef>
                <a:spcPct val="0"/>
              </a:spcBef>
              <a:buFontTx/>
              <a:buNone/>
            </a:pPr>
            <a:r>
              <a:rPr lang="fr-FR" altLang="fr-FR" sz="2000" b="1" dirty="0">
                <a:solidFill>
                  <a:srgbClr val="0000FF"/>
                </a:solidFill>
                <a:latin typeface="Calibri" panose="020F0502020204030204" pitchFamily="34" charset="0"/>
              </a:rPr>
              <a:t>hm</a:t>
            </a:r>
            <a:r>
              <a:rPr lang="fr-FR" altLang="fr-FR" sz="1400" dirty="0">
                <a:solidFill>
                  <a:srgbClr val="0000FF"/>
                </a:solidFill>
                <a:latin typeface="Calibri" panose="020F0502020204030204" pitchFamily="34" charset="0"/>
              </a:rPr>
              <a:t> </a:t>
            </a:r>
            <a:endParaRPr lang="fr-FR" altLang="fr-FR" sz="1800" dirty="0">
              <a:solidFill>
                <a:srgbClr val="0000FF"/>
              </a:solidFill>
              <a:latin typeface="Calibri" panose="020F0502020204030204" pitchFamily="34" charset="0"/>
            </a:endParaRPr>
          </a:p>
        </p:txBody>
      </p:sp>
      <p:sp>
        <p:nvSpPr>
          <p:cNvPr id="45" name="Rectangle 44"/>
          <p:cNvSpPr/>
          <p:nvPr/>
        </p:nvSpPr>
        <p:spPr>
          <a:xfrm>
            <a:off x="5605987" y="2496825"/>
            <a:ext cx="2308653" cy="430887"/>
          </a:xfrm>
          <a:prstGeom prst="rect">
            <a:avLst/>
          </a:prstGeom>
          <a:solidFill>
            <a:srgbClr val="CCFFFF"/>
          </a:solidFill>
          <a:ln>
            <a:solidFill>
              <a:srgbClr val="0000FF"/>
            </a:solidFill>
          </a:ln>
        </p:spPr>
        <p:txBody>
          <a:bodyPr wrap="square">
            <a:spAutoFit/>
          </a:bodyPr>
          <a:lstStyle/>
          <a:p>
            <a:pPr eaLnBrk="1" hangingPunct="1">
              <a:lnSpc>
                <a:spcPct val="110000"/>
              </a:lnSpc>
              <a:buFontTx/>
              <a:buNone/>
            </a:pPr>
            <a:r>
              <a:rPr lang="fr-FR" altLang="fr-FR" sz="2000" b="1" dirty="0">
                <a:solidFill>
                  <a:srgbClr val="0000FF"/>
                </a:solidFill>
                <a:latin typeface="Calibri" panose="020F0502020204030204" pitchFamily="34" charset="0"/>
              </a:rPr>
              <a:t>P = </a:t>
            </a:r>
            <a:r>
              <a:rPr lang="fr-FR" altLang="fr-FR" sz="2000" b="1" dirty="0">
                <a:latin typeface="Calibri" panose="020F0502020204030204" pitchFamily="34" charset="0"/>
              </a:rPr>
              <a:t>b + 2(</a:t>
            </a:r>
            <a:r>
              <a:rPr lang="fr-FR" altLang="fr-FR" sz="2000" b="1" dirty="0">
                <a:latin typeface="Calibri" panose="020F0502020204030204" pitchFamily="34" charset="0"/>
                <a:cs typeface="Times New Roman" pitchFamily="18" charset="0"/>
              </a:rPr>
              <a:t>√y²+</a:t>
            </a:r>
            <a:r>
              <a:rPr lang="fr-FR" altLang="fr-FR" sz="2000" b="1" dirty="0">
                <a:solidFill>
                  <a:srgbClr val="666633"/>
                </a:solidFill>
                <a:latin typeface="Calibri" panose="020F0502020204030204" pitchFamily="34" charset="0"/>
              </a:rPr>
              <a:t>p</a:t>
            </a:r>
            <a:r>
              <a:rPr lang="fr-FR" altLang="fr-FR" sz="2000" b="1" dirty="0">
                <a:latin typeface="Calibri" panose="020F0502020204030204" pitchFamily="34" charset="0"/>
              </a:rPr>
              <a:t>²y²)</a:t>
            </a:r>
          </a:p>
        </p:txBody>
      </p:sp>
      <p:sp>
        <p:nvSpPr>
          <p:cNvPr id="46" name="Rectangle 45"/>
          <p:cNvSpPr/>
          <p:nvPr/>
        </p:nvSpPr>
        <p:spPr>
          <a:xfrm>
            <a:off x="5605987" y="1909267"/>
            <a:ext cx="1550424" cy="430887"/>
          </a:xfrm>
          <a:prstGeom prst="rect">
            <a:avLst/>
          </a:prstGeom>
          <a:solidFill>
            <a:srgbClr val="CCFFFF"/>
          </a:solidFill>
          <a:ln>
            <a:solidFill>
              <a:srgbClr val="0000FF"/>
            </a:solidFill>
          </a:ln>
        </p:spPr>
        <p:txBody>
          <a:bodyPr wrap="none">
            <a:spAutoFit/>
          </a:bodyPr>
          <a:lstStyle/>
          <a:p>
            <a:pPr eaLnBrk="1" hangingPunct="1">
              <a:lnSpc>
                <a:spcPct val="110000"/>
              </a:lnSpc>
              <a:buFontTx/>
              <a:buNone/>
            </a:pPr>
            <a:r>
              <a:rPr lang="fr-FR" altLang="fr-FR" sz="2000" b="1" dirty="0">
                <a:solidFill>
                  <a:srgbClr val="0000FF"/>
                </a:solidFill>
                <a:latin typeface="Calibri" panose="020F0502020204030204" pitchFamily="34" charset="0"/>
                <a:cs typeface="Arial" charset="0"/>
              </a:rPr>
              <a:t>S</a:t>
            </a:r>
            <a:r>
              <a:rPr lang="fr-FR" altLang="fr-FR" sz="2000" b="1" dirty="0">
                <a:solidFill>
                  <a:srgbClr val="000000"/>
                </a:solidFill>
                <a:latin typeface="Calibri" panose="020F0502020204030204" pitchFamily="34" charset="0"/>
                <a:cs typeface="Arial" charset="0"/>
              </a:rPr>
              <a:t> =  ½ </a:t>
            </a:r>
            <a:r>
              <a:rPr lang="fr-FR" altLang="fr-FR" sz="2000" b="1" i="1" dirty="0">
                <a:solidFill>
                  <a:srgbClr val="008A00"/>
                </a:solidFill>
                <a:latin typeface="Calibri" panose="020F0502020204030204" pitchFamily="34" charset="0"/>
                <a:cs typeface="Arial" charset="0"/>
              </a:rPr>
              <a:t>y</a:t>
            </a:r>
            <a:r>
              <a:rPr lang="fr-FR" altLang="fr-FR" sz="2000" b="1" dirty="0">
                <a:solidFill>
                  <a:srgbClr val="000000"/>
                </a:solidFill>
                <a:latin typeface="Calibri" panose="020F0502020204030204" pitchFamily="34" charset="0"/>
                <a:cs typeface="Arial" charset="0"/>
              </a:rPr>
              <a:t> (</a:t>
            </a:r>
            <a:r>
              <a:rPr lang="fr-FR" altLang="fr-FR" sz="2000" b="1" i="1" dirty="0" err="1">
                <a:solidFill>
                  <a:srgbClr val="000000"/>
                </a:solidFill>
                <a:latin typeface="Calibri" panose="020F0502020204030204" pitchFamily="34" charset="0"/>
                <a:cs typeface="Arial" charset="0"/>
              </a:rPr>
              <a:t>b</a:t>
            </a:r>
            <a:r>
              <a:rPr lang="fr-FR" altLang="fr-FR" sz="2000" b="1" dirty="0" err="1">
                <a:solidFill>
                  <a:srgbClr val="000000"/>
                </a:solidFill>
                <a:latin typeface="Calibri" panose="020F0502020204030204" pitchFamily="34" charset="0"/>
                <a:cs typeface="Arial" charset="0"/>
              </a:rPr>
              <a:t>+</a:t>
            </a:r>
            <a:r>
              <a:rPr lang="fr-FR" altLang="fr-FR" sz="2000" b="1" i="1" dirty="0" err="1">
                <a:solidFill>
                  <a:srgbClr val="0000FF"/>
                </a:solidFill>
                <a:latin typeface="Calibri" panose="020F0502020204030204" pitchFamily="34" charset="0"/>
                <a:cs typeface="Arial" charset="0"/>
              </a:rPr>
              <a:t>L</a:t>
            </a:r>
            <a:r>
              <a:rPr lang="fr-FR" altLang="fr-FR" sz="2000" b="1" dirty="0">
                <a:solidFill>
                  <a:srgbClr val="000000"/>
                </a:solidFill>
                <a:latin typeface="Calibri" panose="020F0502020204030204" pitchFamily="34" charset="0"/>
                <a:cs typeface="Arial" charset="0"/>
              </a:rPr>
              <a:t>)</a:t>
            </a:r>
          </a:p>
        </p:txBody>
      </p:sp>
      <p:sp>
        <p:nvSpPr>
          <p:cNvPr id="28" name="Text Box 2">
            <a:extLst>
              <a:ext uri="{FF2B5EF4-FFF2-40B4-BE49-F238E27FC236}">
                <a16:creationId xmlns:a16="http://schemas.microsoft.com/office/drawing/2014/main" id="{674FD492-557F-47CD-A0F1-363845CAA5E1}"/>
              </a:ext>
            </a:extLst>
          </p:cNvPr>
          <p:cNvSpPr txBox="1">
            <a:spLocks noChangeArrowheads="1"/>
          </p:cNvSpPr>
          <p:nvPr/>
        </p:nvSpPr>
        <p:spPr bwMode="auto">
          <a:xfrm>
            <a:off x="-322772" y="121050"/>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29" name="Text Box 2">
            <a:extLst>
              <a:ext uri="{FF2B5EF4-FFF2-40B4-BE49-F238E27FC236}">
                <a16:creationId xmlns:a16="http://schemas.microsoft.com/office/drawing/2014/main" id="{AD2E023E-6B08-40AD-BA0F-AB7A6375943A}"/>
              </a:ext>
            </a:extLst>
          </p:cNvPr>
          <p:cNvSpPr txBox="1">
            <a:spLocks noChangeArrowheads="1"/>
          </p:cNvSpPr>
          <p:nvPr/>
        </p:nvSpPr>
        <p:spPr bwMode="auto">
          <a:xfrm>
            <a:off x="190109" y="529590"/>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1. Le cas du canal trapézoïdal (cas général)</a:t>
            </a:r>
          </a:p>
        </p:txBody>
      </p:sp>
      <p:sp>
        <p:nvSpPr>
          <p:cNvPr id="30" name="Text Box 2">
            <a:extLst>
              <a:ext uri="{FF2B5EF4-FFF2-40B4-BE49-F238E27FC236}">
                <a16:creationId xmlns:a16="http://schemas.microsoft.com/office/drawing/2014/main" id="{2AE18BBA-36C9-4A87-89CE-7A4E0AA135B0}"/>
              </a:ext>
            </a:extLst>
          </p:cNvPr>
          <p:cNvSpPr txBox="1">
            <a:spLocks noChangeArrowheads="1"/>
          </p:cNvSpPr>
          <p:nvPr/>
        </p:nvSpPr>
        <p:spPr bwMode="auto">
          <a:xfrm>
            <a:off x="822385" y="900021"/>
            <a:ext cx="7791528"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B. Relations entre les éléments géométriques de la section</a:t>
            </a:r>
          </a:p>
        </p:txBody>
      </p:sp>
    </p:spTree>
    <p:extLst>
      <p:ext uri="{BB962C8B-B14F-4D97-AF65-F5344CB8AC3E}">
        <p14:creationId xmlns:p14="http://schemas.microsoft.com/office/powerpoint/2010/main" val="104468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arn(outVertical)">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SCN04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 Box 3"/>
          <p:cNvSpPr txBox="1">
            <a:spLocks noChangeArrowheads="1"/>
          </p:cNvSpPr>
          <p:nvPr/>
        </p:nvSpPr>
        <p:spPr bwMode="auto">
          <a:xfrm>
            <a:off x="8212138" y="6550025"/>
            <a:ext cx="931862" cy="1524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1000" dirty="0">
                <a:solidFill>
                  <a:srgbClr val="66CCFF"/>
                </a:solidFill>
                <a:latin typeface="Andy" pitchFamily="66" charset="0"/>
                <a:cs typeface="Arial" charset="0"/>
              </a:rPr>
              <a:t>E. GILLE, 2010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SCN07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Freeform 3"/>
          <p:cNvSpPr>
            <a:spLocks/>
          </p:cNvSpPr>
          <p:nvPr/>
        </p:nvSpPr>
        <p:spPr bwMode="auto">
          <a:xfrm>
            <a:off x="2374900" y="622300"/>
            <a:ext cx="4083050" cy="4406900"/>
          </a:xfrm>
          <a:custGeom>
            <a:avLst/>
            <a:gdLst>
              <a:gd name="T0" fmla="*/ 0 w 2572"/>
              <a:gd name="T1" fmla="*/ 2147483647 h 2776"/>
              <a:gd name="T2" fmla="*/ 1935480000 w 2572"/>
              <a:gd name="T3" fmla="*/ 2147483647 h 2776"/>
              <a:gd name="T4" fmla="*/ 2147483647 w 2572"/>
              <a:gd name="T5" fmla="*/ 2147483647 h 2776"/>
              <a:gd name="T6" fmla="*/ 2147483647 w 2572"/>
              <a:gd name="T7" fmla="*/ 2147483647 h 2776"/>
              <a:gd name="T8" fmla="*/ 2147483647 w 2572"/>
              <a:gd name="T9" fmla="*/ 0 h 2776"/>
              <a:gd name="T10" fmla="*/ 2147483647 w 2572"/>
              <a:gd name="T11" fmla="*/ 0 h 2776"/>
              <a:gd name="T12" fmla="*/ 0 w 2572"/>
              <a:gd name="T13" fmla="*/ 2147483647 h 27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72" h="2776">
                <a:moveTo>
                  <a:pt x="0" y="1696"/>
                </a:moveTo>
                <a:lnTo>
                  <a:pt x="768" y="2776"/>
                </a:lnTo>
                <a:lnTo>
                  <a:pt x="1792" y="2776"/>
                </a:lnTo>
                <a:lnTo>
                  <a:pt x="2572" y="1693"/>
                </a:lnTo>
                <a:lnTo>
                  <a:pt x="1400" y="0"/>
                </a:lnTo>
                <a:lnTo>
                  <a:pt x="1336" y="0"/>
                </a:lnTo>
                <a:lnTo>
                  <a:pt x="0" y="169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364" name="Freeform 4"/>
          <p:cNvSpPr>
            <a:spLocks/>
          </p:cNvSpPr>
          <p:nvPr/>
        </p:nvSpPr>
        <p:spPr bwMode="auto">
          <a:xfrm>
            <a:off x="2400300" y="3324225"/>
            <a:ext cx="4057650" cy="1704975"/>
          </a:xfrm>
          <a:custGeom>
            <a:avLst/>
            <a:gdLst>
              <a:gd name="T0" fmla="*/ 0 w 2556"/>
              <a:gd name="T1" fmla="*/ 0 h 1074"/>
              <a:gd name="T2" fmla="*/ 1905238125 w 2556"/>
              <a:gd name="T3" fmla="*/ 2147483647 h 1074"/>
              <a:gd name="T4" fmla="*/ 2147483647 w 2556"/>
              <a:gd name="T5" fmla="*/ 2147483647 h 1074"/>
              <a:gd name="T6" fmla="*/ 2147483647 w 2556"/>
              <a:gd name="T7" fmla="*/ 0 h 1074"/>
              <a:gd name="T8" fmla="*/ 0 w 2556"/>
              <a:gd name="T9" fmla="*/ 0 h 10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56" h="1074">
                <a:moveTo>
                  <a:pt x="0" y="0"/>
                </a:moveTo>
                <a:lnTo>
                  <a:pt x="756" y="1074"/>
                </a:lnTo>
                <a:lnTo>
                  <a:pt x="1776" y="1074"/>
                </a:lnTo>
                <a:lnTo>
                  <a:pt x="2556" y="0"/>
                </a:lnTo>
                <a:lnTo>
                  <a:pt x="0" y="0"/>
                </a:lnTo>
                <a:close/>
              </a:path>
            </a:pathLst>
          </a:custGeom>
          <a:solidFill>
            <a:srgbClr val="0033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365" name="Text Box 3"/>
          <p:cNvSpPr txBox="1">
            <a:spLocks noChangeArrowheads="1"/>
          </p:cNvSpPr>
          <p:nvPr/>
        </p:nvSpPr>
        <p:spPr bwMode="auto">
          <a:xfrm>
            <a:off x="8212138" y="6550025"/>
            <a:ext cx="931862" cy="1524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1000">
                <a:solidFill>
                  <a:srgbClr val="66CCFF"/>
                </a:solidFill>
                <a:latin typeface="Andy" pitchFamily="66" charset="0"/>
                <a:cs typeface="Arial" charset="0"/>
              </a:rPr>
              <a:t>E. GILLE, 2014</a:t>
            </a:r>
          </a:p>
        </p:txBody>
      </p:sp>
      <p:sp>
        <p:nvSpPr>
          <p:cNvPr id="15366" name="Line 6"/>
          <p:cNvSpPr>
            <a:spLocks noChangeShapeType="1"/>
          </p:cNvSpPr>
          <p:nvPr/>
        </p:nvSpPr>
        <p:spPr bwMode="auto">
          <a:xfrm>
            <a:off x="2019300" y="2578100"/>
            <a:ext cx="4775200" cy="0"/>
          </a:xfrm>
          <a:prstGeom prst="line">
            <a:avLst/>
          </a:prstGeom>
          <a:noFill/>
          <a:ln w="57150">
            <a:solidFill>
              <a:srgbClr val="FFFF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367" name="Freeform 8"/>
          <p:cNvSpPr>
            <a:spLocks/>
          </p:cNvSpPr>
          <p:nvPr/>
        </p:nvSpPr>
        <p:spPr bwMode="auto">
          <a:xfrm>
            <a:off x="2298700" y="3314700"/>
            <a:ext cx="4221163" cy="1778000"/>
          </a:xfrm>
          <a:custGeom>
            <a:avLst/>
            <a:gdLst>
              <a:gd name="T0" fmla="*/ 0 w 2659"/>
              <a:gd name="T1" fmla="*/ 0 h 1120"/>
              <a:gd name="T2" fmla="*/ 2036286491 w 2659"/>
              <a:gd name="T3" fmla="*/ 2147483647 h 1120"/>
              <a:gd name="T4" fmla="*/ 2147483647 w 2659"/>
              <a:gd name="T5" fmla="*/ 2147483647 h 1120"/>
              <a:gd name="T6" fmla="*/ 2147483647 w 2659"/>
              <a:gd name="T7" fmla="*/ 12601575 h 1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59" h="1120">
                <a:moveTo>
                  <a:pt x="0" y="0"/>
                </a:moveTo>
                <a:lnTo>
                  <a:pt x="808" y="1120"/>
                </a:lnTo>
                <a:lnTo>
                  <a:pt x="1848" y="1120"/>
                </a:lnTo>
                <a:lnTo>
                  <a:pt x="2659" y="5"/>
                </a:lnTo>
              </a:path>
            </a:pathLst>
          </a:custGeom>
          <a:noFill/>
          <a:ln w="57150" cmpd="sng">
            <a:solidFill>
              <a:srgbClr val="FFCC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368" name="Line 12"/>
          <p:cNvSpPr>
            <a:spLocks noChangeShapeType="1"/>
          </p:cNvSpPr>
          <p:nvPr/>
        </p:nvSpPr>
        <p:spPr bwMode="auto">
          <a:xfrm>
            <a:off x="2400300" y="3225800"/>
            <a:ext cx="4064000" cy="0"/>
          </a:xfrm>
          <a:prstGeom prst="line">
            <a:avLst/>
          </a:prstGeom>
          <a:noFill/>
          <a:ln w="57150">
            <a:solidFill>
              <a:srgbClr val="0000FF"/>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369" name="Line 17"/>
          <p:cNvSpPr>
            <a:spLocks noChangeShapeType="1"/>
          </p:cNvSpPr>
          <p:nvPr/>
        </p:nvSpPr>
        <p:spPr bwMode="auto">
          <a:xfrm>
            <a:off x="3768725" y="3365500"/>
            <a:ext cx="3175" cy="1676400"/>
          </a:xfrm>
          <a:prstGeom prst="line">
            <a:avLst/>
          </a:prstGeom>
          <a:noFill/>
          <a:ln w="57150">
            <a:solidFill>
              <a:schemeClr val="folHlink"/>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370" name="Line 20"/>
          <p:cNvSpPr>
            <a:spLocks noChangeShapeType="1"/>
          </p:cNvSpPr>
          <p:nvPr/>
        </p:nvSpPr>
        <p:spPr bwMode="auto">
          <a:xfrm flipV="1">
            <a:off x="5207000" y="2708275"/>
            <a:ext cx="1708150" cy="2314575"/>
          </a:xfrm>
          <a:prstGeom prst="line">
            <a:avLst/>
          </a:prstGeom>
          <a:noFill/>
          <a:ln w="57150">
            <a:solidFill>
              <a:srgbClr val="FFFF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371" name="Line 21"/>
          <p:cNvSpPr>
            <a:spLocks noChangeShapeType="1"/>
          </p:cNvSpPr>
          <p:nvPr/>
        </p:nvSpPr>
        <p:spPr bwMode="auto">
          <a:xfrm flipH="1">
            <a:off x="3625850" y="5048250"/>
            <a:ext cx="1577975" cy="9525"/>
          </a:xfrm>
          <a:prstGeom prst="line">
            <a:avLst/>
          </a:prstGeom>
          <a:noFill/>
          <a:ln w="57150">
            <a:solidFill>
              <a:srgbClr val="FFFF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372" name="Text Box 22"/>
          <p:cNvSpPr txBox="1">
            <a:spLocks noChangeArrowheads="1"/>
          </p:cNvSpPr>
          <p:nvPr/>
        </p:nvSpPr>
        <p:spPr bwMode="auto">
          <a:xfrm>
            <a:off x="166053" y="135890"/>
            <a:ext cx="1841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400" dirty="0">
                <a:solidFill>
                  <a:schemeClr val="bg1"/>
                </a:solidFill>
              </a:rPr>
              <a:t>Exercice</a:t>
            </a:r>
          </a:p>
        </p:txBody>
      </p:sp>
      <p:sp>
        <p:nvSpPr>
          <p:cNvPr id="15373" name="Text Box 24"/>
          <p:cNvSpPr txBox="1">
            <a:spLocks noChangeArrowheads="1"/>
          </p:cNvSpPr>
          <p:nvPr/>
        </p:nvSpPr>
        <p:spPr bwMode="auto">
          <a:xfrm>
            <a:off x="4314825" y="971550"/>
            <a:ext cx="68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0000FF"/>
                </a:solidFill>
              </a:rPr>
              <a:t>?</a:t>
            </a:r>
          </a:p>
        </p:txBody>
      </p:sp>
      <p:sp>
        <p:nvSpPr>
          <p:cNvPr id="15374" name="Text Box 25"/>
          <p:cNvSpPr txBox="1">
            <a:spLocks noChangeArrowheads="1"/>
          </p:cNvSpPr>
          <p:nvPr/>
        </p:nvSpPr>
        <p:spPr bwMode="auto">
          <a:xfrm>
            <a:off x="4073525" y="3502025"/>
            <a:ext cx="68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chemeClr val="accent1"/>
                </a:solidFill>
              </a:rPr>
              <a:t>?</a:t>
            </a:r>
          </a:p>
        </p:txBody>
      </p:sp>
      <p:sp>
        <p:nvSpPr>
          <p:cNvPr id="15375" name="Text Box 26"/>
          <p:cNvSpPr txBox="1">
            <a:spLocks noChangeArrowheads="1"/>
          </p:cNvSpPr>
          <p:nvPr/>
        </p:nvSpPr>
        <p:spPr bwMode="auto">
          <a:xfrm>
            <a:off x="5562600" y="3429000"/>
            <a:ext cx="68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FFFF00"/>
                </a:solidFill>
              </a:rPr>
              <a:t>?</a:t>
            </a:r>
          </a:p>
        </p:txBody>
      </p:sp>
      <p:sp>
        <p:nvSpPr>
          <p:cNvPr id="15376" name="Text Box 27"/>
          <p:cNvSpPr txBox="1">
            <a:spLocks noChangeArrowheads="1"/>
          </p:cNvSpPr>
          <p:nvPr/>
        </p:nvSpPr>
        <p:spPr bwMode="auto">
          <a:xfrm>
            <a:off x="4229100" y="4441825"/>
            <a:ext cx="509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FFFF00"/>
                </a:solidFill>
              </a:rPr>
              <a:t>?</a:t>
            </a:r>
          </a:p>
        </p:txBody>
      </p:sp>
      <p:sp>
        <p:nvSpPr>
          <p:cNvPr id="15377" name="Text Box 28"/>
          <p:cNvSpPr txBox="1">
            <a:spLocks noChangeArrowheads="1"/>
          </p:cNvSpPr>
          <p:nvPr/>
        </p:nvSpPr>
        <p:spPr bwMode="auto">
          <a:xfrm>
            <a:off x="4324350" y="2006600"/>
            <a:ext cx="495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FFFF00"/>
                </a:solidFill>
              </a:rPr>
              <a:t>?</a:t>
            </a:r>
          </a:p>
        </p:txBody>
      </p:sp>
      <p:sp>
        <p:nvSpPr>
          <p:cNvPr id="15378" name="Text Box 29"/>
          <p:cNvSpPr txBox="1">
            <a:spLocks noChangeArrowheads="1"/>
          </p:cNvSpPr>
          <p:nvPr/>
        </p:nvSpPr>
        <p:spPr bwMode="auto">
          <a:xfrm>
            <a:off x="4052888" y="2651125"/>
            <a:ext cx="68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0000FF"/>
                </a:solidFill>
              </a:rPr>
              <a:t>?</a:t>
            </a:r>
          </a:p>
        </p:txBody>
      </p:sp>
      <p:sp>
        <p:nvSpPr>
          <p:cNvPr id="15379" name="Text Box 30"/>
          <p:cNvSpPr txBox="1">
            <a:spLocks noChangeArrowheads="1"/>
          </p:cNvSpPr>
          <p:nvPr/>
        </p:nvSpPr>
        <p:spPr bwMode="auto">
          <a:xfrm>
            <a:off x="2940050" y="3878263"/>
            <a:ext cx="685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FFCC66"/>
                </a:solidFill>
              </a:rPr>
              <a:t>?</a:t>
            </a:r>
          </a:p>
        </p:txBody>
      </p:sp>
      <p:sp>
        <p:nvSpPr>
          <p:cNvPr id="15380" name="Text Box 31"/>
          <p:cNvSpPr txBox="1">
            <a:spLocks noChangeArrowheads="1"/>
          </p:cNvSpPr>
          <p:nvPr/>
        </p:nvSpPr>
        <p:spPr bwMode="auto">
          <a:xfrm>
            <a:off x="3886200" y="4098925"/>
            <a:ext cx="68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chemeClr val="folHlink"/>
                </a:solidFill>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SCN07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7" name="Freeform 3"/>
          <p:cNvSpPr>
            <a:spLocks/>
          </p:cNvSpPr>
          <p:nvPr/>
        </p:nvSpPr>
        <p:spPr bwMode="auto">
          <a:xfrm>
            <a:off x="2374900" y="622300"/>
            <a:ext cx="4083050" cy="4406900"/>
          </a:xfrm>
          <a:custGeom>
            <a:avLst/>
            <a:gdLst>
              <a:gd name="T0" fmla="*/ 0 w 2572"/>
              <a:gd name="T1" fmla="*/ 2147483647 h 2776"/>
              <a:gd name="T2" fmla="*/ 1935480000 w 2572"/>
              <a:gd name="T3" fmla="*/ 2147483647 h 2776"/>
              <a:gd name="T4" fmla="*/ 2147483647 w 2572"/>
              <a:gd name="T5" fmla="*/ 2147483647 h 2776"/>
              <a:gd name="T6" fmla="*/ 2147483647 w 2572"/>
              <a:gd name="T7" fmla="*/ 2147483647 h 2776"/>
              <a:gd name="T8" fmla="*/ 2147483647 w 2572"/>
              <a:gd name="T9" fmla="*/ 0 h 2776"/>
              <a:gd name="T10" fmla="*/ 2147483647 w 2572"/>
              <a:gd name="T11" fmla="*/ 0 h 2776"/>
              <a:gd name="T12" fmla="*/ 0 w 2572"/>
              <a:gd name="T13" fmla="*/ 2147483647 h 27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72" h="2776">
                <a:moveTo>
                  <a:pt x="0" y="1696"/>
                </a:moveTo>
                <a:lnTo>
                  <a:pt x="768" y="2776"/>
                </a:lnTo>
                <a:lnTo>
                  <a:pt x="1792" y="2776"/>
                </a:lnTo>
                <a:lnTo>
                  <a:pt x="2572" y="1693"/>
                </a:lnTo>
                <a:lnTo>
                  <a:pt x="1400" y="0"/>
                </a:lnTo>
                <a:lnTo>
                  <a:pt x="1336" y="0"/>
                </a:lnTo>
                <a:lnTo>
                  <a:pt x="0" y="1696"/>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1188" name="Freeform 4"/>
          <p:cNvSpPr>
            <a:spLocks/>
          </p:cNvSpPr>
          <p:nvPr/>
        </p:nvSpPr>
        <p:spPr bwMode="auto">
          <a:xfrm>
            <a:off x="2400300" y="3324225"/>
            <a:ext cx="4057650" cy="1704975"/>
          </a:xfrm>
          <a:custGeom>
            <a:avLst/>
            <a:gdLst>
              <a:gd name="T0" fmla="*/ 0 w 2556"/>
              <a:gd name="T1" fmla="*/ 0 h 1074"/>
              <a:gd name="T2" fmla="*/ 1905238125 w 2556"/>
              <a:gd name="T3" fmla="*/ 2147483647 h 1074"/>
              <a:gd name="T4" fmla="*/ 2147483647 w 2556"/>
              <a:gd name="T5" fmla="*/ 2147483647 h 1074"/>
              <a:gd name="T6" fmla="*/ 2147483647 w 2556"/>
              <a:gd name="T7" fmla="*/ 0 h 1074"/>
              <a:gd name="T8" fmla="*/ 0 w 2556"/>
              <a:gd name="T9" fmla="*/ 0 h 10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56" h="1074">
                <a:moveTo>
                  <a:pt x="0" y="0"/>
                </a:moveTo>
                <a:lnTo>
                  <a:pt x="756" y="1074"/>
                </a:lnTo>
                <a:lnTo>
                  <a:pt x="1776" y="1074"/>
                </a:lnTo>
                <a:lnTo>
                  <a:pt x="2556" y="0"/>
                </a:lnTo>
                <a:lnTo>
                  <a:pt x="0" y="0"/>
                </a:lnTo>
                <a:close/>
              </a:path>
            </a:pathLst>
          </a:custGeom>
          <a:solidFill>
            <a:srgbClr val="0033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6389" name="Text Box 3"/>
          <p:cNvSpPr txBox="1">
            <a:spLocks noChangeArrowheads="1"/>
          </p:cNvSpPr>
          <p:nvPr/>
        </p:nvSpPr>
        <p:spPr bwMode="auto">
          <a:xfrm>
            <a:off x="8212138" y="6550025"/>
            <a:ext cx="931862" cy="1524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1000" dirty="0">
                <a:solidFill>
                  <a:srgbClr val="66CCFF"/>
                </a:solidFill>
                <a:latin typeface="Andy" pitchFamily="66" charset="0"/>
                <a:cs typeface="Arial" charset="0"/>
              </a:rPr>
              <a:t>E. GILLE, 2014</a:t>
            </a:r>
          </a:p>
        </p:txBody>
      </p:sp>
      <p:sp>
        <p:nvSpPr>
          <p:cNvPr id="221190" name="Line 6"/>
          <p:cNvSpPr>
            <a:spLocks noChangeShapeType="1"/>
          </p:cNvSpPr>
          <p:nvPr/>
        </p:nvSpPr>
        <p:spPr bwMode="auto">
          <a:xfrm>
            <a:off x="2019300" y="2578100"/>
            <a:ext cx="4775200" cy="0"/>
          </a:xfrm>
          <a:prstGeom prst="line">
            <a:avLst/>
          </a:prstGeom>
          <a:noFill/>
          <a:ln w="57150">
            <a:solidFill>
              <a:srgbClr val="FFFF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1191" name="Text Box 7"/>
          <p:cNvSpPr txBox="1">
            <a:spLocks noChangeArrowheads="1"/>
          </p:cNvSpPr>
          <p:nvPr/>
        </p:nvSpPr>
        <p:spPr bwMode="auto">
          <a:xfrm>
            <a:off x="3835400" y="1930400"/>
            <a:ext cx="2019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800">
                <a:solidFill>
                  <a:srgbClr val="FFFF00"/>
                </a:solidFill>
              </a:rPr>
              <a:t>gueule</a:t>
            </a:r>
          </a:p>
        </p:txBody>
      </p:sp>
      <p:sp>
        <p:nvSpPr>
          <p:cNvPr id="221192" name="Freeform 8"/>
          <p:cNvSpPr>
            <a:spLocks/>
          </p:cNvSpPr>
          <p:nvPr/>
        </p:nvSpPr>
        <p:spPr bwMode="auto">
          <a:xfrm>
            <a:off x="2298700" y="3314700"/>
            <a:ext cx="4221163" cy="1778000"/>
          </a:xfrm>
          <a:custGeom>
            <a:avLst/>
            <a:gdLst>
              <a:gd name="T0" fmla="*/ 0 w 2659"/>
              <a:gd name="T1" fmla="*/ 0 h 1120"/>
              <a:gd name="T2" fmla="*/ 2036286491 w 2659"/>
              <a:gd name="T3" fmla="*/ 2147483647 h 1120"/>
              <a:gd name="T4" fmla="*/ 2147483647 w 2659"/>
              <a:gd name="T5" fmla="*/ 2147483647 h 1120"/>
              <a:gd name="T6" fmla="*/ 2147483647 w 2659"/>
              <a:gd name="T7" fmla="*/ 12601575 h 1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59" h="1120">
                <a:moveTo>
                  <a:pt x="0" y="0"/>
                </a:moveTo>
                <a:lnTo>
                  <a:pt x="808" y="1120"/>
                </a:lnTo>
                <a:lnTo>
                  <a:pt x="1848" y="1120"/>
                </a:lnTo>
                <a:lnTo>
                  <a:pt x="2659" y="5"/>
                </a:lnTo>
              </a:path>
            </a:pathLst>
          </a:custGeom>
          <a:noFill/>
          <a:ln w="57150" cmpd="sng">
            <a:solidFill>
              <a:srgbClr val="FFCC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221193" name="Group 9"/>
          <p:cNvGrpSpPr>
            <a:grpSpLocks/>
          </p:cNvGrpSpPr>
          <p:nvPr/>
        </p:nvGrpSpPr>
        <p:grpSpPr bwMode="auto">
          <a:xfrm>
            <a:off x="3184525" y="3384550"/>
            <a:ext cx="2474913" cy="2111375"/>
            <a:chOff x="2006" y="2132"/>
            <a:chExt cx="1559" cy="1330"/>
          </a:xfrm>
        </p:grpSpPr>
        <p:sp>
          <p:nvSpPr>
            <p:cNvPr id="16414" name="Text Box 10"/>
            <p:cNvSpPr txBox="1">
              <a:spLocks noChangeArrowheads="1"/>
            </p:cNvSpPr>
            <p:nvPr/>
          </p:nvSpPr>
          <p:spPr bwMode="auto">
            <a:xfrm rot="3253411">
              <a:off x="1506" y="2632"/>
              <a:ext cx="13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800">
                  <a:solidFill>
                    <a:srgbClr val="FFCC66"/>
                  </a:solidFill>
                </a:rPr>
                <a:t>périmètre</a:t>
              </a:r>
            </a:p>
          </p:txBody>
        </p:sp>
        <p:sp>
          <p:nvSpPr>
            <p:cNvPr id="16415" name="Text Box 11"/>
            <p:cNvSpPr txBox="1">
              <a:spLocks noChangeArrowheads="1"/>
            </p:cNvSpPr>
            <p:nvPr/>
          </p:nvSpPr>
          <p:spPr bwMode="auto">
            <a:xfrm rot="-3195764">
              <a:off x="2738" y="2634"/>
              <a:ext cx="13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2800">
                  <a:solidFill>
                    <a:srgbClr val="FFCC66"/>
                  </a:solidFill>
                </a:rPr>
                <a:t>mouillé</a:t>
              </a:r>
            </a:p>
          </p:txBody>
        </p:sp>
      </p:grpSp>
      <p:sp>
        <p:nvSpPr>
          <p:cNvPr id="221196" name="Line 12"/>
          <p:cNvSpPr>
            <a:spLocks noChangeShapeType="1"/>
          </p:cNvSpPr>
          <p:nvPr/>
        </p:nvSpPr>
        <p:spPr bwMode="auto">
          <a:xfrm>
            <a:off x="2400300" y="3225800"/>
            <a:ext cx="4064000" cy="0"/>
          </a:xfrm>
          <a:prstGeom prst="line">
            <a:avLst/>
          </a:prstGeom>
          <a:noFill/>
          <a:ln w="57150">
            <a:solidFill>
              <a:srgbClr val="0000FF"/>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1197" name="Text Box 13"/>
          <p:cNvSpPr txBox="1">
            <a:spLocks noChangeArrowheads="1"/>
          </p:cNvSpPr>
          <p:nvPr/>
        </p:nvSpPr>
        <p:spPr bwMode="auto">
          <a:xfrm>
            <a:off x="2946400" y="2628900"/>
            <a:ext cx="2781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800">
                <a:solidFill>
                  <a:srgbClr val="0033CC"/>
                </a:solidFill>
              </a:rPr>
              <a:t>largeur au miroir</a:t>
            </a:r>
          </a:p>
        </p:txBody>
      </p:sp>
      <p:sp>
        <p:nvSpPr>
          <p:cNvPr id="221198" name="Text Box 14"/>
          <p:cNvSpPr txBox="1">
            <a:spLocks noChangeArrowheads="1"/>
          </p:cNvSpPr>
          <p:nvPr/>
        </p:nvSpPr>
        <p:spPr bwMode="auto">
          <a:xfrm>
            <a:off x="4010025" y="1368425"/>
            <a:ext cx="1076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800">
                <a:solidFill>
                  <a:srgbClr val="0033CC"/>
                </a:solidFill>
              </a:rPr>
              <a:t>miroir</a:t>
            </a:r>
          </a:p>
        </p:txBody>
      </p:sp>
      <p:sp>
        <p:nvSpPr>
          <p:cNvPr id="221199" name="Text Box 15"/>
          <p:cNvSpPr txBox="1">
            <a:spLocks noChangeArrowheads="1"/>
          </p:cNvSpPr>
          <p:nvPr/>
        </p:nvSpPr>
        <p:spPr bwMode="auto">
          <a:xfrm>
            <a:off x="3429000" y="3422650"/>
            <a:ext cx="21082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80000"/>
              </a:lnSpc>
              <a:spcBef>
                <a:spcPct val="50000"/>
              </a:spcBef>
              <a:buFontTx/>
              <a:buNone/>
            </a:pPr>
            <a:r>
              <a:rPr lang="fr-FR" altLang="fr-FR" sz="2800">
                <a:solidFill>
                  <a:srgbClr val="CCFFCC"/>
                </a:solidFill>
              </a:rPr>
              <a:t>section mouillée</a:t>
            </a:r>
          </a:p>
        </p:txBody>
      </p:sp>
      <p:sp>
        <p:nvSpPr>
          <p:cNvPr id="221200" name="Text Box 16"/>
          <p:cNvSpPr txBox="1">
            <a:spLocks noChangeArrowheads="1"/>
          </p:cNvSpPr>
          <p:nvPr/>
        </p:nvSpPr>
        <p:spPr bwMode="auto">
          <a:xfrm rot="-3195764">
            <a:off x="4419601" y="3462337"/>
            <a:ext cx="27352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2800">
                <a:solidFill>
                  <a:srgbClr val="FFFF00"/>
                </a:solidFill>
              </a:rPr>
              <a:t>berge  ou  talus</a:t>
            </a:r>
          </a:p>
        </p:txBody>
      </p:sp>
      <p:sp>
        <p:nvSpPr>
          <p:cNvPr id="221201" name="Line 17"/>
          <p:cNvSpPr>
            <a:spLocks noChangeShapeType="1"/>
          </p:cNvSpPr>
          <p:nvPr/>
        </p:nvSpPr>
        <p:spPr bwMode="auto">
          <a:xfrm>
            <a:off x="3768725" y="3365500"/>
            <a:ext cx="3175" cy="1676400"/>
          </a:xfrm>
          <a:prstGeom prst="line">
            <a:avLst/>
          </a:prstGeom>
          <a:noFill/>
          <a:ln w="57150">
            <a:solidFill>
              <a:schemeClr val="folHlink"/>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1202" name="Text Box 18"/>
          <p:cNvSpPr txBox="1">
            <a:spLocks noChangeArrowheads="1"/>
          </p:cNvSpPr>
          <p:nvPr/>
        </p:nvSpPr>
        <p:spPr bwMode="auto">
          <a:xfrm>
            <a:off x="3730625" y="4041775"/>
            <a:ext cx="125095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80000"/>
              </a:lnSpc>
              <a:spcBef>
                <a:spcPct val="0"/>
              </a:spcBef>
              <a:buFontTx/>
              <a:buNone/>
            </a:pPr>
            <a:r>
              <a:rPr lang="fr-FR" altLang="fr-FR" sz="2800">
                <a:solidFill>
                  <a:schemeClr val="folHlink"/>
                </a:solidFill>
              </a:rPr>
              <a:t>tirant d’eau</a:t>
            </a:r>
          </a:p>
        </p:txBody>
      </p:sp>
      <p:sp>
        <p:nvSpPr>
          <p:cNvPr id="221203" name="Text Box 19"/>
          <p:cNvSpPr txBox="1">
            <a:spLocks noChangeArrowheads="1"/>
          </p:cNvSpPr>
          <p:nvPr/>
        </p:nvSpPr>
        <p:spPr bwMode="auto">
          <a:xfrm>
            <a:off x="3775075" y="4498975"/>
            <a:ext cx="2019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800">
                <a:solidFill>
                  <a:srgbClr val="FFFF00"/>
                </a:solidFill>
              </a:rPr>
              <a:t>plafond</a:t>
            </a:r>
          </a:p>
        </p:txBody>
      </p:sp>
      <p:sp>
        <p:nvSpPr>
          <p:cNvPr id="221204" name="Line 20"/>
          <p:cNvSpPr>
            <a:spLocks noChangeShapeType="1"/>
          </p:cNvSpPr>
          <p:nvPr/>
        </p:nvSpPr>
        <p:spPr bwMode="auto">
          <a:xfrm flipV="1">
            <a:off x="5207000" y="2708275"/>
            <a:ext cx="1708150" cy="2314575"/>
          </a:xfrm>
          <a:prstGeom prst="line">
            <a:avLst/>
          </a:prstGeom>
          <a:noFill/>
          <a:ln w="57150">
            <a:solidFill>
              <a:srgbClr val="FFFF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1205" name="Line 21"/>
          <p:cNvSpPr>
            <a:spLocks noChangeShapeType="1"/>
          </p:cNvSpPr>
          <p:nvPr/>
        </p:nvSpPr>
        <p:spPr bwMode="auto">
          <a:xfrm flipH="1">
            <a:off x="3625850" y="5048250"/>
            <a:ext cx="1577975" cy="9525"/>
          </a:xfrm>
          <a:prstGeom prst="line">
            <a:avLst/>
          </a:prstGeom>
          <a:noFill/>
          <a:ln w="57150">
            <a:solidFill>
              <a:srgbClr val="FFFF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21206" name="Text Box 22"/>
          <p:cNvSpPr txBox="1">
            <a:spLocks noChangeArrowheads="1"/>
          </p:cNvSpPr>
          <p:nvPr/>
        </p:nvSpPr>
        <p:spPr bwMode="auto">
          <a:xfrm>
            <a:off x="166053" y="115570"/>
            <a:ext cx="1841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400" dirty="0">
                <a:solidFill>
                  <a:schemeClr val="bg1"/>
                </a:solidFill>
              </a:rPr>
              <a:t>Exercice</a:t>
            </a:r>
          </a:p>
        </p:txBody>
      </p:sp>
      <p:sp>
        <p:nvSpPr>
          <p:cNvPr id="221207" name="Text Box 23"/>
          <p:cNvSpPr txBox="1">
            <a:spLocks noChangeArrowheads="1"/>
          </p:cNvSpPr>
          <p:nvPr/>
        </p:nvSpPr>
        <p:spPr bwMode="auto">
          <a:xfrm>
            <a:off x="4314825" y="971550"/>
            <a:ext cx="68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0000FF"/>
                </a:solidFill>
              </a:rPr>
              <a:t>?</a:t>
            </a:r>
          </a:p>
        </p:txBody>
      </p:sp>
      <p:sp>
        <p:nvSpPr>
          <p:cNvPr id="221208" name="Text Box 24"/>
          <p:cNvSpPr txBox="1">
            <a:spLocks noChangeArrowheads="1"/>
          </p:cNvSpPr>
          <p:nvPr/>
        </p:nvSpPr>
        <p:spPr bwMode="auto">
          <a:xfrm>
            <a:off x="4073525" y="3502025"/>
            <a:ext cx="68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chemeClr val="accent1"/>
                </a:solidFill>
              </a:rPr>
              <a:t>?</a:t>
            </a:r>
          </a:p>
        </p:txBody>
      </p:sp>
      <p:sp>
        <p:nvSpPr>
          <p:cNvPr id="221209" name="Text Box 25"/>
          <p:cNvSpPr txBox="1">
            <a:spLocks noChangeArrowheads="1"/>
          </p:cNvSpPr>
          <p:nvPr/>
        </p:nvSpPr>
        <p:spPr bwMode="auto">
          <a:xfrm>
            <a:off x="5562600" y="3429000"/>
            <a:ext cx="68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FFFF00"/>
                </a:solidFill>
              </a:rPr>
              <a:t>?</a:t>
            </a:r>
          </a:p>
        </p:txBody>
      </p:sp>
      <p:sp>
        <p:nvSpPr>
          <p:cNvPr id="221210" name="Text Box 26"/>
          <p:cNvSpPr txBox="1">
            <a:spLocks noChangeArrowheads="1"/>
          </p:cNvSpPr>
          <p:nvPr/>
        </p:nvSpPr>
        <p:spPr bwMode="auto">
          <a:xfrm>
            <a:off x="4229100" y="4441825"/>
            <a:ext cx="509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FFFF00"/>
                </a:solidFill>
              </a:rPr>
              <a:t>?</a:t>
            </a:r>
          </a:p>
        </p:txBody>
      </p:sp>
      <p:sp>
        <p:nvSpPr>
          <p:cNvPr id="221211" name="Text Box 27"/>
          <p:cNvSpPr txBox="1">
            <a:spLocks noChangeArrowheads="1"/>
          </p:cNvSpPr>
          <p:nvPr/>
        </p:nvSpPr>
        <p:spPr bwMode="auto">
          <a:xfrm>
            <a:off x="4324350" y="2006600"/>
            <a:ext cx="495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FFFF00"/>
                </a:solidFill>
              </a:rPr>
              <a:t>?</a:t>
            </a:r>
          </a:p>
        </p:txBody>
      </p:sp>
      <p:sp>
        <p:nvSpPr>
          <p:cNvPr id="221212" name="Text Box 28"/>
          <p:cNvSpPr txBox="1">
            <a:spLocks noChangeArrowheads="1"/>
          </p:cNvSpPr>
          <p:nvPr/>
        </p:nvSpPr>
        <p:spPr bwMode="auto">
          <a:xfrm>
            <a:off x="4052888" y="2651125"/>
            <a:ext cx="68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0000FF"/>
                </a:solidFill>
              </a:rPr>
              <a:t>?</a:t>
            </a:r>
          </a:p>
        </p:txBody>
      </p:sp>
      <p:sp>
        <p:nvSpPr>
          <p:cNvPr id="221213" name="Text Box 29"/>
          <p:cNvSpPr txBox="1">
            <a:spLocks noChangeArrowheads="1"/>
          </p:cNvSpPr>
          <p:nvPr/>
        </p:nvSpPr>
        <p:spPr bwMode="auto">
          <a:xfrm>
            <a:off x="2940050" y="3878263"/>
            <a:ext cx="685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rgbClr val="FFCC66"/>
                </a:solidFill>
              </a:rPr>
              <a:t>?</a:t>
            </a:r>
          </a:p>
        </p:txBody>
      </p:sp>
      <p:sp>
        <p:nvSpPr>
          <p:cNvPr id="221214" name="Text Box 30"/>
          <p:cNvSpPr txBox="1">
            <a:spLocks noChangeArrowheads="1"/>
          </p:cNvSpPr>
          <p:nvPr/>
        </p:nvSpPr>
        <p:spPr bwMode="auto">
          <a:xfrm>
            <a:off x="3886200" y="4098925"/>
            <a:ext cx="68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a:solidFill>
                  <a:schemeClr val="folHlink"/>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indefinite" fill="hold" grpId="0" nodeType="withEffect">
                                  <p:stCondLst>
                                    <p:cond delay="2000"/>
                                  </p:stCondLst>
                                  <p:childTnLst>
                                    <p:anim calcmode="discrete" valueType="str">
                                      <p:cBhvr>
                                        <p:cTn id="6" dur="3000" fill="hold"/>
                                        <p:tgtEl>
                                          <p:spTgt spid="221206"/>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1190"/>
                                        </p:tgtEl>
                                        <p:attrNameLst>
                                          <p:attrName>style.visibility</p:attrName>
                                        </p:attrNameLst>
                                      </p:cBhvr>
                                      <p:to>
                                        <p:strVal val="visible"/>
                                      </p:to>
                                    </p:set>
                                    <p:animEffect transition="in" filter="fade">
                                      <p:cBhvr>
                                        <p:cTn id="11" dur="1000"/>
                                        <p:tgtEl>
                                          <p:spTgt spid="22119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1211"/>
                                        </p:tgtEl>
                                        <p:attrNameLst>
                                          <p:attrName>style.visibility</p:attrName>
                                        </p:attrNameLst>
                                      </p:cBhvr>
                                      <p:to>
                                        <p:strVal val="visible"/>
                                      </p:to>
                                    </p:set>
                                    <p:animEffect transition="in" filter="fade">
                                      <p:cBhvr>
                                        <p:cTn id="14" dur="1000"/>
                                        <p:tgtEl>
                                          <p:spTgt spid="22121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1191"/>
                                        </p:tgtEl>
                                        <p:attrNameLst>
                                          <p:attrName>style.visibility</p:attrName>
                                        </p:attrNameLst>
                                      </p:cBhvr>
                                      <p:to>
                                        <p:strVal val="visible"/>
                                      </p:to>
                                    </p:set>
                                    <p:animEffect transition="in" filter="fade">
                                      <p:cBhvr>
                                        <p:cTn id="19" dur="1000"/>
                                        <p:tgtEl>
                                          <p:spTgt spid="221191"/>
                                        </p:tgtEl>
                                      </p:cBhvr>
                                    </p:animEffect>
                                  </p:childTnLst>
                                </p:cTn>
                              </p:par>
                              <p:par>
                                <p:cTn id="20" presetID="10" presetClass="exit" presetSubtype="0" fill="hold" grpId="1" nodeType="withEffect">
                                  <p:stCondLst>
                                    <p:cond delay="0"/>
                                  </p:stCondLst>
                                  <p:childTnLst>
                                    <p:animEffect transition="out" filter="fade">
                                      <p:cBhvr>
                                        <p:cTn id="21" dur="1000"/>
                                        <p:tgtEl>
                                          <p:spTgt spid="221211"/>
                                        </p:tgtEl>
                                      </p:cBhvr>
                                    </p:animEffect>
                                    <p:set>
                                      <p:cBhvr>
                                        <p:cTn id="22" dur="1" fill="hold">
                                          <p:stCondLst>
                                            <p:cond delay="999"/>
                                          </p:stCondLst>
                                        </p:cTn>
                                        <p:tgtEl>
                                          <p:spTgt spid="221211"/>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1204"/>
                                        </p:tgtEl>
                                        <p:attrNameLst>
                                          <p:attrName>style.visibility</p:attrName>
                                        </p:attrNameLst>
                                      </p:cBhvr>
                                      <p:to>
                                        <p:strVal val="visible"/>
                                      </p:to>
                                    </p:set>
                                    <p:animEffect transition="in" filter="fade">
                                      <p:cBhvr>
                                        <p:cTn id="27" dur="1000"/>
                                        <p:tgtEl>
                                          <p:spTgt spid="22120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1209"/>
                                        </p:tgtEl>
                                        <p:attrNameLst>
                                          <p:attrName>style.visibility</p:attrName>
                                        </p:attrNameLst>
                                      </p:cBhvr>
                                      <p:to>
                                        <p:strVal val="visible"/>
                                      </p:to>
                                    </p:set>
                                    <p:animEffect transition="in" filter="fade">
                                      <p:cBhvr>
                                        <p:cTn id="30" dur="1000"/>
                                        <p:tgtEl>
                                          <p:spTgt spid="22120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1200"/>
                                        </p:tgtEl>
                                        <p:attrNameLst>
                                          <p:attrName>style.visibility</p:attrName>
                                        </p:attrNameLst>
                                      </p:cBhvr>
                                      <p:to>
                                        <p:strVal val="visible"/>
                                      </p:to>
                                    </p:set>
                                    <p:animEffect transition="in" filter="fade">
                                      <p:cBhvr>
                                        <p:cTn id="35" dur="1000"/>
                                        <p:tgtEl>
                                          <p:spTgt spid="221200"/>
                                        </p:tgtEl>
                                      </p:cBhvr>
                                    </p:animEffect>
                                  </p:childTnLst>
                                </p:cTn>
                              </p:par>
                              <p:par>
                                <p:cTn id="36" presetID="10" presetClass="exit" presetSubtype="0" fill="hold" grpId="1" nodeType="withEffect">
                                  <p:stCondLst>
                                    <p:cond delay="0"/>
                                  </p:stCondLst>
                                  <p:childTnLst>
                                    <p:animEffect transition="out" filter="fade">
                                      <p:cBhvr>
                                        <p:cTn id="37" dur="1000"/>
                                        <p:tgtEl>
                                          <p:spTgt spid="221209"/>
                                        </p:tgtEl>
                                      </p:cBhvr>
                                    </p:animEffect>
                                    <p:set>
                                      <p:cBhvr>
                                        <p:cTn id="38" dur="1" fill="hold">
                                          <p:stCondLst>
                                            <p:cond delay="999"/>
                                          </p:stCondLst>
                                        </p:cTn>
                                        <p:tgtEl>
                                          <p:spTgt spid="221209"/>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1205"/>
                                        </p:tgtEl>
                                        <p:attrNameLst>
                                          <p:attrName>style.visibility</p:attrName>
                                        </p:attrNameLst>
                                      </p:cBhvr>
                                      <p:to>
                                        <p:strVal val="visible"/>
                                      </p:to>
                                    </p:set>
                                    <p:animEffect transition="in" filter="fade">
                                      <p:cBhvr>
                                        <p:cTn id="43" dur="1000"/>
                                        <p:tgtEl>
                                          <p:spTgt spid="22120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1210"/>
                                        </p:tgtEl>
                                        <p:attrNameLst>
                                          <p:attrName>style.visibility</p:attrName>
                                        </p:attrNameLst>
                                      </p:cBhvr>
                                      <p:to>
                                        <p:strVal val="visible"/>
                                      </p:to>
                                    </p:set>
                                    <p:animEffect transition="in" filter="fade">
                                      <p:cBhvr>
                                        <p:cTn id="46" dur="1000"/>
                                        <p:tgtEl>
                                          <p:spTgt spid="22121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21203"/>
                                        </p:tgtEl>
                                        <p:attrNameLst>
                                          <p:attrName>style.visibility</p:attrName>
                                        </p:attrNameLst>
                                      </p:cBhvr>
                                      <p:to>
                                        <p:strVal val="visible"/>
                                      </p:to>
                                    </p:set>
                                    <p:animEffect transition="in" filter="fade">
                                      <p:cBhvr>
                                        <p:cTn id="51" dur="1000"/>
                                        <p:tgtEl>
                                          <p:spTgt spid="221203"/>
                                        </p:tgtEl>
                                      </p:cBhvr>
                                    </p:animEffect>
                                  </p:childTnLst>
                                </p:cTn>
                              </p:par>
                              <p:par>
                                <p:cTn id="52" presetID="10" presetClass="exit" presetSubtype="0" fill="hold" grpId="1" nodeType="withEffect">
                                  <p:stCondLst>
                                    <p:cond delay="0"/>
                                  </p:stCondLst>
                                  <p:childTnLst>
                                    <p:animEffect transition="out" filter="fade">
                                      <p:cBhvr>
                                        <p:cTn id="53" dur="1000"/>
                                        <p:tgtEl>
                                          <p:spTgt spid="221210"/>
                                        </p:tgtEl>
                                      </p:cBhvr>
                                    </p:animEffect>
                                    <p:set>
                                      <p:cBhvr>
                                        <p:cTn id="54" dur="1" fill="hold">
                                          <p:stCondLst>
                                            <p:cond delay="999"/>
                                          </p:stCondLst>
                                        </p:cTn>
                                        <p:tgtEl>
                                          <p:spTgt spid="221210"/>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xit" presetSubtype="0" fill="hold" grpId="1" nodeType="clickEffect">
                                  <p:stCondLst>
                                    <p:cond delay="0"/>
                                  </p:stCondLst>
                                  <p:childTnLst>
                                    <p:animEffect transition="out" filter="fade">
                                      <p:cBhvr>
                                        <p:cTn id="58" dur="500"/>
                                        <p:tgtEl>
                                          <p:spTgt spid="221191"/>
                                        </p:tgtEl>
                                      </p:cBhvr>
                                    </p:animEffect>
                                    <p:set>
                                      <p:cBhvr>
                                        <p:cTn id="59" dur="1" fill="hold">
                                          <p:stCondLst>
                                            <p:cond delay="499"/>
                                          </p:stCondLst>
                                        </p:cTn>
                                        <p:tgtEl>
                                          <p:spTgt spid="221191"/>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21190"/>
                                        </p:tgtEl>
                                      </p:cBhvr>
                                    </p:animEffect>
                                    <p:set>
                                      <p:cBhvr>
                                        <p:cTn id="62" dur="1" fill="hold">
                                          <p:stCondLst>
                                            <p:cond delay="499"/>
                                          </p:stCondLst>
                                        </p:cTn>
                                        <p:tgtEl>
                                          <p:spTgt spid="221190"/>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21204"/>
                                        </p:tgtEl>
                                      </p:cBhvr>
                                    </p:animEffect>
                                    <p:set>
                                      <p:cBhvr>
                                        <p:cTn id="65" dur="1" fill="hold">
                                          <p:stCondLst>
                                            <p:cond delay="499"/>
                                          </p:stCondLst>
                                        </p:cTn>
                                        <p:tgtEl>
                                          <p:spTgt spid="221204"/>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21200"/>
                                        </p:tgtEl>
                                      </p:cBhvr>
                                    </p:animEffect>
                                    <p:set>
                                      <p:cBhvr>
                                        <p:cTn id="68" dur="1" fill="hold">
                                          <p:stCondLst>
                                            <p:cond delay="499"/>
                                          </p:stCondLst>
                                        </p:cTn>
                                        <p:tgtEl>
                                          <p:spTgt spid="221200"/>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21205"/>
                                        </p:tgtEl>
                                      </p:cBhvr>
                                    </p:animEffect>
                                    <p:set>
                                      <p:cBhvr>
                                        <p:cTn id="71" dur="1" fill="hold">
                                          <p:stCondLst>
                                            <p:cond delay="499"/>
                                          </p:stCondLst>
                                        </p:cTn>
                                        <p:tgtEl>
                                          <p:spTgt spid="221205"/>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21203"/>
                                        </p:tgtEl>
                                      </p:cBhvr>
                                    </p:animEffect>
                                    <p:set>
                                      <p:cBhvr>
                                        <p:cTn id="74" dur="1" fill="hold">
                                          <p:stCondLst>
                                            <p:cond delay="499"/>
                                          </p:stCondLst>
                                        </p:cTn>
                                        <p:tgtEl>
                                          <p:spTgt spid="221203"/>
                                        </p:tgtEl>
                                        <p:attrNameLst>
                                          <p:attrName>style.visibility</p:attrName>
                                        </p:attrNameLst>
                                      </p:cBhvr>
                                      <p:to>
                                        <p:strVal val="hidden"/>
                                      </p:to>
                                    </p:set>
                                  </p:childTnLst>
                                </p:cTn>
                              </p:par>
                            </p:childTnLst>
                          </p:cTn>
                        </p:par>
                        <p:par>
                          <p:cTn id="75" fill="hold" nodeType="afterGroup">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21187"/>
                                        </p:tgtEl>
                                        <p:attrNameLst>
                                          <p:attrName>style.visibility</p:attrName>
                                        </p:attrNameLst>
                                      </p:cBhvr>
                                      <p:to>
                                        <p:strVal val="visible"/>
                                      </p:to>
                                    </p:set>
                                    <p:animEffect transition="in" filter="fade">
                                      <p:cBhvr>
                                        <p:cTn id="78" dur="1000"/>
                                        <p:tgtEl>
                                          <p:spTgt spid="22118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1188"/>
                                        </p:tgtEl>
                                        <p:attrNameLst>
                                          <p:attrName>style.visibility</p:attrName>
                                        </p:attrNameLst>
                                      </p:cBhvr>
                                      <p:to>
                                        <p:strVal val="visible"/>
                                      </p:to>
                                    </p:set>
                                    <p:animEffect transition="in" filter="fade">
                                      <p:cBhvr>
                                        <p:cTn id="81" dur="1000"/>
                                        <p:tgtEl>
                                          <p:spTgt spid="22118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21208"/>
                                        </p:tgtEl>
                                        <p:attrNameLst>
                                          <p:attrName>style.visibility</p:attrName>
                                        </p:attrNameLst>
                                      </p:cBhvr>
                                      <p:to>
                                        <p:strVal val="visible"/>
                                      </p:to>
                                    </p:set>
                                    <p:animEffect transition="in" filter="fade">
                                      <p:cBhvr>
                                        <p:cTn id="84" dur="1000"/>
                                        <p:tgtEl>
                                          <p:spTgt spid="22120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221199"/>
                                        </p:tgtEl>
                                        <p:attrNameLst>
                                          <p:attrName>style.visibility</p:attrName>
                                        </p:attrNameLst>
                                      </p:cBhvr>
                                      <p:to>
                                        <p:strVal val="visible"/>
                                      </p:to>
                                    </p:set>
                                    <p:animEffect transition="in" filter="fade">
                                      <p:cBhvr>
                                        <p:cTn id="89" dur="1000"/>
                                        <p:tgtEl>
                                          <p:spTgt spid="221199"/>
                                        </p:tgtEl>
                                      </p:cBhvr>
                                    </p:animEffect>
                                  </p:childTnLst>
                                </p:cTn>
                              </p:par>
                              <p:par>
                                <p:cTn id="90" presetID="10" presetClass="exit" presetSubtype="0" fill="hold" grpId="1" nodeType="withEffect">
                                  <p:stCondLst>
                                    <p:cond delay="0"/>
                                  </p:stCondLst>
                                  <p:childTnLst>
                                    <p:animEffect transition="out" filter="fade">
                                      <p:cBhvr>
                                        <p:cTn id="91" dur="1000"/>
                                        <p:tgtEl>
                                          <p:spTgt spid="221208"/>
                                        </p:tgtEl>
                                      </p:cBhvr>
                                    </p:animEffect>
                                    <p:set>
                                      <p:cBhvr>
                                        <p:cTn id="92" dur="1" fill="hold">
                                          <p:stCondLst>
                                            <p:cond delay="999"/>
                                          </p:stCondLst>
                                        </p:cTn>
                                        <p:tgtEl>
                                          <p:spTgt spid="221208"/>
                                        </p:tgtEl>
                                        <p:attrNameLst>
                                          <p:attrName>style.visibility</p:attrName>
                                        </p:attrNameLst>
                                      </p:cBhvr>
                                      <p:to>
                                        <p:strVal val="hidden"/>
                                      </p:to>
                                    </p:set>
                                  </p:childTnLst>
                                </p:cTn>
                              </p:par>
                              <p:par>
                                <p:cTn id="93" presetID="10" presetClass="entr" presetSubtype="0" fill="hold" grpId="0" nodeType="withEffect">
                                  <p:stCondLst>
                                    <p:cond delay="0"/>
                                  </p:stCondLst>
                                  <p:childTnLst>
                                    <p:set>
                                      <p:cBhvr>
                                        <p:cTn id="94" dur="1" fill="hold">
                                          <p:stCondLst>
                                            <p:cond delay="0"/>
                                          </p:stCondLst>
                                        </p:cTn>
                                        <p:tgtEl>
                                          <p:spTgt spid="221207"/>
                                        </p:tgtEl>
                                        <p:attrNameLst>
                                          <p:attrName>style.visibility</p:attrName>
                                        </p:attrNameLst>
                                      </p:cBhvr>
                                      <p:to>
                                        <p:strVal val="visible"/>
                                      </p:to>
                                    </p:set>
                                    <p:animEffect transition="in" filter="fade">
                                      <p:cBhvr>
                                        <p:cTn id="95" dur="1000"/>
                                        <p:tgtEl>
                                          <p:spTgt spid="221207"/>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21198"/>
                                        </p:tgtEl>
                                        <p:attrNameLst>
                                          <p:attrName>style.visibility</p:attrName>
                                        </p:attrNameLst>
                                      </p:cBhvr>
                                      <p:to>
                                        <p:strVal val="visible"/>
                                      </p:to>
                                    </p:set>
                                    <p:animEffect transition="in" filter="fade">
                                      <p:cBhvr>
                                        <p:cTn id="100" dur="1000"/>
                                        <p:tgtEl>
                                          <p:spTgt spid="221198"/>
                                        </p:tgtEl>
                                      </p:cBhvr>
                                    </p:animEffect>
                                  </p:childTnLst>
                                </p:cTn>
                              </p:par>
                              <p:par>
                                <p:cTn id="101" presetID="10" presetClass="exit" presetSubtype="0" fill="hold" grpId="1" nodeType="withEffect">
                                  <p:stCondLst>
                                    <p:cond delay="0"/>
                                  </p:stCondLst>
                                  <p:childTnLst>
                                    <p:animEffect transition="out" filter="fade">
                                      <p:cBhvr>
                                        <p:cTn id="102" dur="1000"/>
                                        <p:tgtEl>
                                          <p:spTgt spid="221207"/>
                                        </p:tgtEl>
                                      </p:cBhvr>
                                    </p:animEffect>
                                    <p:set>
                                      <p:cBhvr>
                                        <p:cTn id="103" dur="1" fill="hold">
                                          <p:stCondLst>
                                            <p:cond delay="999"/>
                                          </p:stCondLst>
                                        </p:cTn>
                                        <p:tgtEl>
                                          <p:spTgt spid="221207"/>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21196"/>
                                        </p:tgtEl>
                                        <p:attrNameLst>
                                          <p:attrName>style.visibility</p:attrName>
                                        </p:attrNameLst>
                                      </p:cBhvr>
                                      <p:to>
                                        <p:strVal val="visible"/>
                                      </p:to>
                                    </p:set>
                                    <p:animEffect transition="in" filter="fade">
                                      <p:cBhvr>
                                        <p:cTn id="108" dur="1000"/>
                                        <p:tgtEl>
                                          <p:spTgt spid="22119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21212"/>
                                        </p:tgtEl>
                                        <p:attrNameLst>
                                          <p:attrName>style.visibility</p:attrName>
                                        </p:attrNameLst>
                                      </p:cBhvr>
                                      <p:to>
                                        <p:strVal val="visible"/>
                                      </p:to>
                                    </p:set>
                                    <p:animEffect transition="in" filter="fade">
                                      <p:cBhvr>
                                        <p:cTn id="111" dur="1000"/>
                                        <p:tgtEl>
                                          <p:spTgt spid="221212"/>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21197"/>
                                        </p:tgtEl>
                                        <p:attrNameLst>
                                          <p:attrName>style.visibility</p:attrName>
                                        </p:attrNameLst>
                                      </p:cBhvr>
                                      <p:to>
                                        <p:strVal val="visible"/>
                                      </p:to>
                                    </p:set>
                                    <p:animEffect transition="in" filter="fade">
                                      <p:cBhvr>
                                        <p:cTn id="116" dur="1000"/>
                                        <p:tgtEl>
                                          <p:spTgt spid="221197"/>
                                        </p:tgtEl>
                                      </p:cBhvr>
                                    </p:animEffect>
                                  </p:childTnLst>
                                </p:cTn>
                              </p:par>
                              <p:par>
                                <p:cTn id="117" presetID="10" presetClass="exit" presetSubtype="0" fill="hold" grpId="1" nodeType="withEffect">
                                  <p:stCondLst>
                                    <p:cond delay="0"/>
                                  </p:stCondLst>
                                  <p:childTnLst>
                                    <p:animEffect transition="out" filter="fade">
                                      <p:cBhvr>
                                        <p:cTn id="118" dur="1000"/>
                                        <p:tgtEl>
                                          <p:spTgt spid="221212"/>
                                        </p:tgtEl>
                                      </p:cBhvr>
                                    </p:animEffect>
                                    <p:set>
                                      <p:cBhvr>
                                        <p:cTn id="119" dur="1" fill="hold">
                                          <p:stCondLst>
                                            <p:cond delay="999"/>
                                          </p:stCondLst>
                                        </p:cTn>
                                        <p:tgtEl>
                                          <p:spTgt spid="221212"/>
                                        </p:tgtEl>
                                        <p:attrNameLst>
                                          <p:attrName>style.visibility</p:attrName>
                                        </p:attrNameLst>
                                      </p:cBhvr>
                                      <p:to>
                                        <p:strVal val="hidden"/>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21192"/>
                                        </p:tgtEl>
                                        <p:attrNameLst>
                                          <p:attrName>style.visibility</p:attrName>
                                        </p:attrNameLst>
                                      </p:cBhvr>
                                      <p:to>
                                        <p:strVal val="visible"/>
                                      </p:to>
                                    </p:set>
                                    <p:animEffect transition="in" filter="fade">
                                      <p:cBhvr>
                                        <p:cTn id="124" dur="1000"/>
                                        <p:tgtEl>
                                          <p:spTgt spid="22119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21213"/>
                                        </p:tgtEl>
                                        <p:attrNameLst>
                                          <p:attrName>style.visibility</p:attrName>
                                        </p:attrNameLst>
                                      </p:cBhvr>
                                      <p:to>
                                        <p:strVal val="visible"/>
                                      </p:to>
                                    </p:set>
                                    <p:animEffect transition="in" filter="fade">
                                      <p:cBhvr>
                                        <p:cTn id="127" dur="1000"/>
                                        <p:tgtEl>
                                          <p:spTgt spid="221213"/>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0" presetClass="entr" presetSubtype="0" fill="hold" nodeType="clickEffect">
                                  <p:stCondLst>
                                    <p:cond delay="0"/>
                                  </p:stCondLst>
                                  <p:childTnLst>
                                    <p:set>
                                      <p:cBhvr>
                                        <p:cTn id="131" dur="1" fill="hold">
                                          <p:stCondLst>
                                            <p:cond delay="0"/>
                                          </p:stCondLst>
                                        </p:cTn>
                                        <p:tgtEl>
                                          <p:spTgt spid="221193"/>
                                        </p:tgtEl>
                                        <p:attrNameLst>
                                          <p:attrName>style.visibility</p:attrName>
                                        </p:attrNameLst>
                                      </p:cBhvr>
                                      <p:to>
                                        <p:strVal val="visible"/>
                                      </p:to>
                                    </p:set>
                                    <p:animEffect transition="in" filter="fade">
                                      <p:cBhvr>
                                        <p:cTn id="132" dur="1000"/>
                                        <p:tgtEl>
                                          <p:spTgt spid="221193"/>
                                        </p:tgtEl>
                                      </p:cBhvr>
                                    </p:animEffect>
                                  </p:childTnLst>
                                </p:cTn>
                              </p:par>
                              <p:par>
                                <p:cTn id="133" presetID="10" presetClass="exit" presetSubtype="0" fill="hold" grpId="1" nodeType="withEffect">
                                  <p:stCondLst>
                                    <p:cond delay="0"/>
                                  </p:stCondLst>
                                  <p:childTnLst>
                                    <p:animEffect transition="out" filter="fade">
                                      <p:cBhvr>
                                        <p:cTn id="134" dur="1000"/>
                                        <p:tgtEl>
                                          <p:spTgt spid="221213"/>
                                        </p:tgtEl>
                                      </p:cBhvr>
                                    </p:animEffect>
                                    <p:set>
                                      <p:cBhvr>
                                        <p:cTn id="135" dur="1" fill="hold">
                                          <p:stCondLst>
                                            <p:cond delay="999"/>
                                          </p:stCondLst>
                                        </p:cTn>
                                        <p:tgtEl>
                                          <p:spTgt spid="221213"/>
                                        </p:tgtEl>
                                        <p:attrNameLst>
                                          <p:attrName>style.visibility</p:attrName>
                                        </p:attrNameLst>
                                      </p:cBhvr>
                                      <p:to>
                                        <p:strVal val="hidden"/>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221201"/>
                                        </p:tgtEl>
                                        <p:attrNameLst>
                                          <p:attrName>style.visibility</p:attrName>
                                        </p:attrNameLst>
                                      </p:cBhvr>
                                      <p:to>
                                        <p:strVal val="visible"/>
                                      </p:to>
                                    </p:set>
                                    <p:animEffect transition="in" filter="fade">
                                      <p:cBhvr>
                                        <p:cTn id="140" dur="1000"/>
                                        <p:tgtEl>
                                          <p:spTgt spid="22120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21214"/>
                                        </p:tgtEl>
                                        <p:attrNameLst>
                                          <p:attrName>style.visibility</p:attrName>
                                        </p:attrNameLst>
                                      </p:cBhvr>
                                      <p:to>
                                        <p:strVal val="visible"/>
                                      </p:to>
                                    </p:set>
                                    <p:animEffect transition="in" filter="fade">
                                      <p:cBhvr>
                                        <p:cTn id="143" dur="1000"/>
                                        <p:tgtEl>
                                          <p:spTgt spid="221214"/>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21202"/>
                                        </p:tgtEl>
                                        <p:attrNameLst>
                                          <p:attrName>style.visibility</p:attrName>
                                        </p:attrNameLst>
                                      </p:cBhvr>
                                      <p:to>
                                        <p:strVal val="visible"/>
                                      </p:to>
                                    </p:set>
                                    <p:animEffect transition="in" filter="fade">
                                      <p:cBhvr>
                                        <p:cTn id="148" dur="1000"/>
                                        <p:tgtEl>
                                          <p:spTgt spid="221202"/>
                                        </p:tgtEl>
                                      </p:cBhvr>
                                    </p:animEffect>
                                  </p:childTnLst>
                                </p:cTn>
                              </p:par>
                              <p:par>
                                <p:cTn id="149" presetID="10" presetClass="exit" presetSubtype="0" fill="hold" grpId="1" nodeType="withEffect">
                                  <p:stCondLst>
                                    <p:cond delay="0"/>
                                  </p:stCondLst>
                                  <p:childTnLst>
                                    <p:animEffect transition="out" filter="fade">
                                      <p:cBhvr>
                                        <p:cTn id="150" dur="1000"/>
                                        <p:tgtEl>
                                          <p:spTgt spid="221214"/>
                                        </p:tgtEl>
                                      </p:cBhvr>
                                    </p:animEffect>
                                    <p:set>
                                      <p:cBhvr>
                                        <p:cTn id="151" dur="1" fill="hold">
                                          <p:stCondLst>
                                            <p:cond delay="999"/>
                                          </p:stCondLst>
                                        </p:cTn>
                                        <p:tgtEl>
                                          <p:spTgt spid="2212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animBg="1"/>
      <p:bldP spid="221188" grpId="0" animBg="1"/>
      <p:bldP spid="221190" grpId="0" animBg="1"/>
      <p:bldP spid="221190" grpId="1" animBg="1"/>
      <p:bldP spid="221191" grpId="0"/>
      <p:bldP spid="221191" grpId="1"/>
      <p:bldP spid="221192" grpId="0" animBg="1"/>
      <p:bldP spid="221196" grpId="0" animBg="1"/>
      <p:bldP spid="221197" grpId="0"/>
      <p:bldP spid="221198" grpId="0"/>
      <p:bldP spid="221199" grpId="0"/>
      <p:bldP spid="221200" grpId="0"/>
      <p:bldP spid="221200" grpId="1"/>
      <p:bldP spid="221201" grpId="0" animBg="1"/>
      <p:bldP spid="221202" grpId="0"/>
      <p:bldP spid="221203" grpId="0"/>
      <p:bldP spid="221203" grpId="1"/>
      <p:bldP spid="221204" grpId="0" animBg="1"/>
      <p:bldP spid="221204" grpId="1" animBg="1"/>
      <p:bldP spid="221205" grpId="0" animBg="1"/>
      <p:bldP spid="221205" grpId="1" animBg="1"/>
      <p:bldP spid="221206" grpId="0"/>
      <p:bldP spid="221207" grpId="0"/>
      <p:bldP spid="221207" grpId="1"/>
      <p:bldP spid="221208" grpId="0"/>
      <p:bldP spid="221208" grpId="1"/>
      <p:bldP spid="221209" grpId="0"/>
      <p:bldP spid="221209" grpId="1"/>
      <p:bldP spid="221210" grpId="0"/>
      <p:bldP spid="221210" grpId="1"/>
      <p:bldP spid="221211" grpId="0"/>
      <p:bldP spid="221211" grpId="1"/>
      <p:bldP spid="221212" grpId="0"/>
      <p:bldP spid="221212" grpId="1"/>
      <p:bldP spid="221213" grpId="0"/>
      <p:bldP spid="221213" grpId="1"/>
      <p:bldP spid="221214" grpId="0"/>
      <p:bldP spid="22121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0" name="Line 15"/>
          <p:cNvSpPr>
            <a:spLocks noChangeAspect="1" noChangeShapeType="1"/>
          </p:cNvSpPr>
          <p:nvPr/>
        </p:nvSpPr>
        <p:spPr bwMode="auto">
          <a:xfrm>
            <a:off x="849313" y="2817813"/>
            <a:ext cx="0" cy="3644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21" name="Line 16"/>
          <p:cNvSpPr>
            <a:spLocks noChangeAspect="1" noChangeShapeType="1"/>
          </p:cNvSpPr>
          <p:nvPr/>
        </p:nvSpPr>
        <p:spPr bwMode="auto">
          <a:xfrm>
            <a:off x="4737100" y="2792413"/>
            <a:ext cx="0" cy="3644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424" name="Text Box 44"/>
          <p:cNvSpPr txBox="1">
            <a:spLocks noChangeArrowheads="1"/>
          </p:cNvSpPr>
          <p:nvPr/>
        </p:nvSpPr>
        <p:spPr bwMode="auto">
          <a:xfrm>
            <a:off x="986155" y="3023237"/>
            <a:ext cx="3859213"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har char="•"/>
              <a:tabLst>
                <a:tab pos="447675" algn="l"/>
              </a:tabLst>
              <a:defRPr sz="3200">
                <a:solidFill>
                  <a:schemeClr val="tx1"/>
                </a:solidFill>
                <a:latin typeface="Arial" charset="0"/>
              </a:defRPr>
            </a:lvl1pPr>
            <a:lvl2pPr marL="742950" indent="-285750" eaLnBrk="0" hangingPunct="0">
              <a:spcBef>
                <a:spcPct val="20000"/>
              </a:spcBef>
              <a:buChar char="–"/>
              <a:tabLst>
                <a:tab pos="447675" algn="l"/>
              </a:tabLst>
              <a:defRPr sz="2800">
                <a:solidFill>
                  <a:schemeClr val="tx1"/>
                </a:solidFill>
                <a:latin typeface="Arial" charset="0"/>
              </a:defRPr>
            </a:lvl2pPr>
            <a:lvl3pPr marL="1143000" indent="-228600" eaLnBrk="0" hangingPunct="0">
              <a:spcBef>
                <a:spcPct val="20000"/>
              </a:spcBef>
              <a:buChar char="•"/>
              <a:tabLst>
                <a:tab pos="447675" algn="l"/>
              </a:tabLst>
              <a:defRPr sz="2400">
                <a:solidFill>
                  <a:schemeClr val="tx1"/>
                </a:solidFill>
                <a:latin typeface="Arial" charset="0"/>
              </a:defRPr>
            </a:lvl3pPr>
            <a:lvl4pPr marL="1600200" indent="-228600" eaLnBrk="0" hangingPunct="0">
              <a:spcBef>
                <a:spcPct val="20000"/>
              </a:spcBef>
              <a:buChar char="–"/>
              <a:tabLst>
                <a:tab pos="447675" algn="l"/>
              </a:tabLst>
              <a:defRPr sz="2000">
                <a:solidFill>
                  <a:schemeClr val="tx1"/>
                </a:solidFill>
                <a:latin typeface="Arial" charset="0"/>
              </a:defRPr>
            </a:lvl4pPr>
            <a:lvl5pPr marL="2057400" indent="-228600" eaLnBrk="0" hangingPunct="0">
              <a:spcBef>
                <a:spcPct val="20000"/>
              </a:spcBef>
              <a:buChar char="»"/>
              <a:tabLst>
                <a:tab pos="447675" algn="l"/>
              </a:tabLst>
              <a:defRPr sz="2000">
                <a:solidFill>
                  <a:schemeClr val="tx1"/>
                </a:solidFill>
                <a:latin typeface="Arial" charset="0"/>
              </a:defRPr>
            </a:lvl5pPr>
            <a:lvl6pPr marL="2514600" indent="-228600" eaLnBrk="0" fontAlgn="base" hangingPunct="0">
              <a:spcBef>
                <a:spcPct val="20000"/>
              </a:spcBef>
              <a:spcAft>
                <a:spcPct val="0"/>
              </a:spcAft>
              <a:buChar char="»"/>
              <a:tabLst>
                <a:tab pos="447675" algn="l"/>
              </a:tabLst>
              <a:defRPr sz="2000">
                <a:solidFill>
                  <a:schemeClr val="tx1"/>
                </a:solidFill>
                <a:latin typeface="Arial" charset="0"/>
              </a:defRPr>
            </a:lvl6pPr>
            <a:lvl7pPr marL="2971800" indent="-228600" eaLnBrk="0" fontAlgn="base" hangingPunct="0">
              <a:spcBef>
                <a:spcPct val="20000"/>
              </a:spcBef>
              <a:spcAft>
                <a:spcPct val="0"/>
              </a:spcAft>
              <a:buChar char="»"/>
              <a:tabLst>
                <a:tab pos="447675" algn="l"/>
              </a:tabLst>
              <a:defRPr sz="2000">
                <a:solidFill>
                  <a:schemeClr val="tx1"/>
                </a:solidFill>
                <a:latin typeface="Arial" charset="0"/>
              </a:defRPr>
            </a:lvl7pPr>
            <a:lvl8pPr marL="3429000" indent="-228600" eaLnBrk="0" fontAlgn="base" hangingPunct="0">
              <a:spcBef>
                <a:spcPct val="20000"/>
              </a:spcBef>
              <a:spcAft>
                <a:spcPct val="0"/>
              </a:spcAft>
              <a:buChar char="»"/>
              <a:tabLst>
                <a:tab pos="447675" algn="l"/>
              </a:tabLst>
              <a:defRPr sz="2000">
                <a:solidFill>
                  <a:schemeClr val="tx1"/>
                </a:solidFill>
                <a:latin typeface="Arial" charset="0"/>
              </a:defRPr>
            </a:lvl8pPr>
            <a:lvl9pPr marL="3886200" indent="-228600" eaLnBrk="0" fontAlgn="base" hangingPunct="0">
              <a:spcBef>
                <a:spcPct val="20000"/>
              </a:spcBef>
              <a:spcAft>
                <a:spcPct val="0"/>
              </a:spcAft>
              <a:buChar char="»"/>
              <a:tabLst>
                <a:tab pos="447675" algn="l"/>
              </a:tabLst>
              <a:defRPr sz="2000">
                <a:solidFill>
                  <a:schemeClr val="tx1"/>
                </a:solidFill>
                <a:latin typeface="Arial" charset="0"/>
              </a:defRPr>
            </a:lvl9pPr>
          </a:lstStyle>
          <a:p>
            <a:pPr eaLnBrk="1" hangingPunct="1">
              <a:lnSpc>
                <a:spcPct val="110000"/>
              </a:lnSpc>
              <a:buFontTx/>
              <a:buNone/>
            </a:pPr>
            <a:r>
              <a:rPr lang="fr-FR" altLang="fr-FR" sz="1800" b="1" dirty="0">
                <a:solidFill>
                  <a:srgbClr val="92D050"/>
                </a:solidFill>
                <a:latin typeface="Calibri" panose="020F0502020204030204" pitchFamily="34" charset="0"/>
                <a:cs typeface="Arial" charset="0"/>
              </a:rPr>
              <a:t>y</a:t>
            </a:r>
            <a:r>
              <a:rPr lang="fr-FR" altLang="fr-FR" sz="1800" b="1" dirty="0">
                <a:latin typeface="Calibri" panose="020F0502020204030204" pitchFamily="34" charset="0"/>
                <a:cs typeface="Arial" charset="0"/>
              </a:rPr>
              <a:t> : tirant d’eau </a:t>
            </a:r>
          </a:p>
          <a:p>
            <a:pPr eaLnBrk="1" hangingPunct="1">
              <a:lnSpc>
                <a:spcPct val="110000"/>
              </a:lnSpc>
              <a:buFontTx/>
              <a:buNone/>
            </a:pPr>
            <a:r>
              <a:rPr lang="fr-FR" altLang="fr-FR" sz="1800" b="1" dirty="0">
                <a:solidFill>
                  <a:srgbClr val="0000FF"/>
                </a:solidFill>
                <a:latin typeface="Calibri" panose="020F0502020204030204" pitchFamily="34" charset="0"/>
                <a:cs typeface="Arial" charset="0"/>
              </a:rPr>
              <a:t>p</a:t>
            </a:r>
            <a:r>
              <a:rPr lang="fr-FR" altLang="fr-FR" sz="1800" b="1" dirty="0">
                <a:latin typeface="Calibri" panose="020F0502020204030204" pitchFamily="34" charset="0"/>
                <a:cs typeface="Arial" charset="0"/>
              </a:rPr>
              <a:t> : pente du talus </a:t>
            </a:r>
            <a:r>
              <a:rPr lang="en-US" altLang="fr-FR" sz="1800" b="1" dirty="0">
                <a:latin typeface="Calibri" panose="020F0502020204030204" pitchFamily="34" charset="0"/>
                <a:cs typeface="Arial" charset="0"/>
                <a:sym typeface="Symbol" pitchFamily="18" charset="2"/>
              </a:rPr>
              <a:t>= </a:t>
            </a:r>
            <a:r>
              <a:rPr lang="en-US" altLang="fr-FR" sz="1800" b="1" dirty="0">
                <a:solidFill>
                  <a:srgbClr val="0000FF"/>
                </a:solidFill>
                <a:latin typeface="Calibri" panose="020F0502020204030204" pitchFamily="34" charset="0"/>
                <a:cs typeface="Arial" charset="0"/>
                <a:sym typeface="Symbol" pitchFamily="18" charset="2"/>
              </a:rPr>
              <a:t>y</a:t>
            </a:r>
            <a:r>
              <a:rPr lang="en-US" altLang="fr-FR" sz="1800" b="1" dirty="0">
                <a:latin typeface="Calibri" panose="020F0502020204030204" pitchFamily="34" charset="0"/>
                <a:cs typeface="Arial" charset="0"/>
                <a:sym typeface="Symbol" pitchFamily="18" charset="2"/>
              </a:rPr>
              <a:t>/</a:t>
            </a:r>
            <a:r>
              <a:rPr lang="fr-FR" altLang="fr-FR" sz="1800" b="1" dirty="0">
                <a:latin typeface="Calibri" panose="020F0502020204030204" pitchFamily="34" charset="0"/>
                <a:cs typeface="Arial" charset="0"/>
              </a:rPr>
              <a:t>tan </a:t>
            </a:r>
            <a:r>
              <a:rPr lang="en-US" altLang="fr-FR" sz="1800" b="1" dirty="0">
                <a:latin typeface="Calibri" panose="020F0502020204030204" pitchFamily="34" charset="0"/>
                <a:cs typeface="Arial" charset="0"/>
                <a:sym typeface="Symbol" pitchFamily="18" charset="2"/>
              </a:rPr>
              <a:t></a:t>
            </a:r>
          </a:p>
          <a:p>
            <a:pPr eaLnBrk="1" hangingPunct="1">
              <a:lnSpc>
                <a:spcPct val="110000"/>
              </a:lnSpc>
              <a:buFontTx/>
              <a:buNone/>
            </a:pPr>
            <a:r>
              <a:rPr lang="en-US" altLang="fr-FR" sz="1800" b="1" dirty="0">
                <a:solidFill>
                  <a:srgbClr val="FF9999"/>
                </a:solidFill>
                <a:latin typeface="Calibri" panose="020F0502020204030204" pitchFamily="34" charset="0"/>
                <a:cs typeface="Arial" charset="0"/>
                <a:sym typeface="Symbol" pitchFamily="18" charset="2"/>
              </a:rPr>
              <a:t>talus mouillé </a:t>
            </a:r>
            <a:r>
              <a:rPr lang="en-US" altLang="fr-FR" sz="1800" b="1" dirty="0">
                <a:latin typeface="Calibri" panose="020F0502020204030204" pitchFamily="34" charset="0"/>
                <a:cs typeface="Arial" charset="0"/>
                <a:sym typeface="Symbol" pitchFamily="18" charset="2"/>
              </a:rPr>
              <a:t>=  </a:t>
            </a:r>
            <a:r>
              <a:rPr lang="fr-FR" altLang="fr-FR" sz="1800" b="1" dirty="0">
                <a:latin typeface="Calibri" panose="020F0502020204030204" pitchFamily="34" charset="0"/>
                <a:cs typeface="Times New Roman" pitchFamily="18" charset="0"/>
              </a:rPr>
              <a:t>√(</a:t>
            </a:r>
            <a:r>
              <a:rPr lang="fr-FR" altLang="fr-FR" sz="1800" b="1" dirty="0">
                <a:solidFill>
                  <a:srgbClr val="92D050"/>
                </a:solidFill>
                <a:latin typeface="Calibri" panose="020F0502020204030204" pitchFamily="34" charset="0"/>
                <a:cs typeface="Times New Roman" pitchFamily="18" charset="0"/>
              </a:rPr>
              <a:t>y</a:t>
            </a:r>
            <a:r>
              <a:rPr lang="fr-FR" altLang="fr-FR" sz="1800" b="1" dirty="0">
                <a:latin typeface="Calibri" panose="020F0502020204030204" pitchFamily="34" charset="0"/>
                <a:cs typeface="Times New Roman" pitchFamily="18" charset="0"/>
              </a:rPr>
              <a:t>²+</a:t>
            </a:r>
            <a:r>
              <a:rPr lang="fr-FR" altLang="fr-FR" sz="1800" b="1" dirty="0">
                <a:solidFill>
                  <a:srgbClr val="0000FF"/>
                </a:solidFill>
                <a:latin typeface="Calibri" panose="020F0502020204030204" pitchFamily="34" charset="0"/>
                <a:cs typeface="Times New Roman" pitchFamily="18" charset="0"/>
              </a:rPr>
              <a:t>p</a:t>
            </a:r>
            <a:r>
              <a:rPr lang="fr-FR" altLang="fr-FR" sz="1800" b="1" dirty="0">
                <a:latin typeface="Calibri" panose="020F0502020204030204" pitchFamily="34" charset="0"/>
                <a:cs typeface="Times New Roman" pitchFamily="18" charset="0"/>
              </a:rPr>
              <a:t>²</a:t>
            </a:r>
            <a:r>
              <a:rPr lang="fr-FR" altLang="fr-FR" sz="1800" b="1" dirty="0">
                <a:solidFill>
                  <a:srgbClr val="92D050"/>
                </a:solidFill>
                <a:latin typeface="Calibri" panose="020F0502020204030204" pitchFamily="34" charset="0"/>
                <a:cs typeface="Times New Roman" pitchFamily="18" charset="0"/>
              </a:rPr>
              <a:t>y</a:t>
            </a:r>
            <a:r>
              <a:rPr lang="fr-FR" altLang="fr-FR" sz="1800" b="1" dirty="0">
                <a:latin typeface="Calibri" panose="020F0502020204030204" pitchFamily="34" charset="0"/>
                <a:cs typeface="Times New Roman" pitchFamily="18" charset="0"/>
              </a:rPr>
              <a:t>²)   </a:t>
            </a:r>
            <a:endParaRPr lang="fr-FR" altLang="fr-FR" sz="1800" b="1" dirty="0">
              <a:latin typeface="Calibri" panose="020F0502020204030204" pitchFamily="34" charset="0"/>
              <a:cs typeface="Arial" charset="0"/>
            </a:endParaRPr>
          </a:p>
          <a:p>
            <a:pPr eaLnBrk="1" hangingPunct="1">
              <a:lnSpc>
                <a:spcPct val="110000"/>
              </a:lnSpc>
              <a:buFontTx/>
              <a:buNone/>
            </a:pPr>
            <a:r>
              <a:rPr lang="fr-FR" altLang="fr-FR" sz="1800" b="1" dirty="0">
                <a:solidFill>
                  <a:srgbClr val="C00000"/>
                </a:solidFill>
                <a:latin typeface="Calibri" panose="020F0502020204030204" pitchFamily="34" charset="0"/>
                <a:cs typeface="Arial" charset="0"/>
              </a:rPr>
              <a:t>L</a:t>
            </a:r>
            <a:r>
              <a:rPr lang="fr-FR" altLang="fr-FR" sz="1800" b="1" dirty="0">
                <a:latin typeface="Calibri" panose="020F0502020204030204" pitchFamily="34" charset="0"/>
                <a:cs typeface="Arial" charset="0"/>
              </a:rPr>
              <a:t> : largeur au miroir = b + 2</a:t>
            </a:r>
            <a:r>
              <a:rPr lang="fr-FR" altLang="fr-FR" sz="1800" b="1" dirty="0">
                <a:solidFill>
                  <a:srgbClr val="0000FF"/>
                </a:solidFill>
                <a:latin typeface="Calibri" panose="020F0502020204030204" pitchFamily="34" charset="0"/>
                <a:cs typeface="Arial" charset="0"/>
              </a:rPr>
              <a:t>p</a:t>
            </a:r>
            <a:r>
              <a:rPr lang="fr-FR" altLang="fr-FR" sz="1800" b="1" dirty="0">
                <a:solidFill>
                  <a:srgbClr val="92D050"/>
                </a:solidFill>
                <a:latin typeface="Calibri" panose="020F0502020204030204" pitchFamily="34" charset="0"/>
                <a:cs typeface="Arial" charset="0"/>
              </a:rPr>
              <a:t>y</a:t>
            </a:r>
          </a:p>
          <a:p>
            <a:pPr eaLnBrk="1" hangingPunct="1">
              <a:lnSpc>
                <a:spcPct val="110000"/>
              </a:lnSpc>
              <a:buFontTx/>
              <a:buNone/>
            </a:pPr>
            <a:r>
              <a:rPr lang="fr-FR" altLang="fr-FR" sz="1800" b="1" dirty="0">
                <a:solidFill>
                  <a:srgbClr val="FFC000"/>
                </a:solidFill>
                <a:latin typeface="Calibri" panose="020F0502020204030204" pitchFamily="34" charset="0"/>
                <a:cs typeface="Arial" charset="0"/>
              </a:rPr>
              <a:t>S</a:t>
            </a:r>
            <a:r>
              <a:rPr lang="fr-FR" altLang="fr-FR" sz="1800" b="1" dirty="0">
                <a:latin typeface="Calibri" panose="020F0502020204030204" pitchFamily="34" charset="0"/>
                <a:cs typeface="Arial" charset="0"/>
              </a:rPr>
              <a:t> : section mouillée =  ½ </a:t>
            </a:r>
            <a:r>
              <a:rPr lang="fr-FR" altLang="fr-FR" sz="1800" b="1" dirty="0">
                <a:solidFill>
                  <a:srgbClr val="92D050"/>
                </a:solidFill>
                <a:latin typeface="Calibri" panose="020F0502020204030204" pitchFamily="34" charset="0"/>
                <a:cs typeface="Arial" charset="0"/>
              </a:rPr>
              <a:t>y</a:t>
            </a:r>
            <a:r>
              <a:rPr lang="fr-FR" altLang="fr-FR" sz="1800" b="1" dirty="0">
                <a:latin typeface="Calibri" panose="020F0502020204030204" pitchFamily="34" charset="0"/>
                <a:cs typeface="Arial" charset="0"/>
              </a:rPr>
              <a:t> (</a:t>
            </a:r>
            <a:r>
              <a:rPr lang="fr-FR" altLang="fr-FR" sz="1800" b="1" dirty="0" err="1">
                <a:latin typeface="Calibri" panose="020F0502020204030204" pitchFamily="34" charset="0"/>
                <a:cs typeface="Arial" charset="0"/>
              </a:rPr>
              <a:t>b+</a:t>
            </a:r>
            <a:r>
              <a:rPr lang="fr-FR" altLang="fr-FR" sz="1800" b="1" dirty="0" err="1">
                <a:solidFill>
                  <a:srgbClr val="C00000"/>
                </a:solidFill>
                <a:latin typeface="Calibri" panose="020F0502020204030204" pitchFamily="34" charset="0"/>
                <a:cs typeface="Arial" charset="0"/>
              </a:rPr>
              <a:t>L</a:t>
            </a:r>
            <a:r>
              <a:rPr lang="fr-FR" altLang="fr-FR" sz="1800" b="1" dirty="0">
                <a:latin typeface="Calibri" panose="020F0502020204030204" pitchFamily="34" charset="0"/>
                <a:cs typeface="Arial" charset="0"/>
              </a:rPr>
              <a:t>)</a:t>
            </a:r>
          </a:p>
          <a:p>
            <a:pPr eaLnBrk="1" hangingPunct="1">
              <a:lnSpc>
                <a:spcPct val="110000"/>
              </a:lnSpc>
              <a:buFontTx/>
              <a:buNone/>
            </a:pPr>
            <a:r>
              <a:rPr lang="fr-FR" altLang="fr-FR" sz="1800" b="1" dirty="0">
                <a:solidFill>
                  <a:srgbClr val="FF9999"/>
                </a:solidFill>
                <a:latin typeface="Calibri" panose="020F0502020204030204" pitchFamily="34" charset="0"/>
                <a:cs typeface="Arial" charset="0"/>
              </a:rPr>
              <a:t>hm</a:t>
            </a:r>
            <a:r>
              <a:rPr lang="fr-FR" altLang="fr-FR" sz="1800" b="1" dirty="0">
                <a:latin typeface="Calibri" panose="020F0502020204030204" pitchFamily="34" charset="0"/>
                <a:cs typeface="Arial" charset="0"/>
              </a:rPr>
              <a:t> : profondeur moyenne = </a:t>
            </a:r>
            <a:r>
              <a:rPr lang="fr-FR" altLang="fr-FR" sz="1800" b="1" dirty="0">
                <a:solidFill>
                  <a:srgbClr val="FFC000"/>
                </a:solidFill>
                <a:latin typeface="Calibri" panose="020F0502020204030204" pitchFamily="34" charset="0"/>
                <a:cs typeface="Arial" charset="0"/>
              </a:rPr>
              <a:t>S</a:t>
            </a:r>
            <a:r>
              <a:rPr lang="fr-FR" altLang="fr-FR" sz="1800" b="1" dirty="0">
                <a:latin typeface="Calibri" panose="020F0502020204030204" pitchFamily="34" charset="0"/>
                <a:cs typeface="Arial" charset="0"/>
              </a:rPr>
              <a:t>/</a:t>
            </a:r>
            <a:r>
              <a:rPr lang="fr-FR" altLang="fr-FR" sz="1800" b="1" dirty="0">
                <a:solidFill>
                  <a:srgbClr val="C00000"/>
                </a:solidFill>
                <a:latin typeface="Calibri" panose="020F0502020204030204" pitchFamily="34" charset="0"/>
                <a:cs typeface="Arial" charset="0"/>
              </a:rPr>
              <a:t>L</a:t>
            </a:r>
          </a:p>
          <a:p>
            <a:pPr eaLnBrk="1" hangingPunct="1">
              <a:lnSpc>
                <a:spcPct val="110000"/>
              </a:lnSpc>
              <a:buFontTx/>
              <a:buNone/>
            </a:pPr>
            <a:r>
              <a:rPr lang="fr-FR" altLang="fr-FR" sz="1800" b="1" dirty="0">
                <a:solidFill>
                  <a:srgbClr val="FF3300"/>
                </a:solidFill>
                <a:latin typeface="Calibri" panose="020F0502020204030204" pitchFamily="34" charset="0"/>
                <a:cs typeface="Arial" charset="0"/>
              </a:rPr>
              <a:t>P</a:t>
            </a:r>
            <a:r>
              <a:rPr lang="fr-FR" altLang="fr-FR" sz="1800" b="1" dirty="0">
                <a:latin typeface="Calibri" panose="020F0502020204030204" pitchFamily="34" charset="0"/>
                <a:cs typeface="Arial" charset="0"/>
              </a:rPr>
              <a:t> : périmètre mouillé = b + 2</a:t>
            </a:r>
            <a:r>
              <a:rPr lang="fr-FR" altLang="fr-FR" sz="1800" b="1" dirty="0">
                <a:solidFill>
                  <a:srgbClr val="92D050"/>
                </a:solidFill>
                <a:latin typeface="Calibri" panose="020F0502020204030204" pitchFamily="34" charset="0"/>
                <a:cs typeface="Arial" charset="0"/>
              </a:rPr>
              <a:t>y </a:t>
            </a:r>
            <a:r>
              <a:rPr lang="fr-FR" altLang="fr-FR" sz="1800" b="1" dirty="0">
                <a:latin typeface="Calibri" panose="020F0502020204030204" pitchFamily="34" charset="0"/>
                <a:cs typeface="Times New Roman" pitchFamily="18" charset="0"/>
              </a:rPr>
              <a:t>√</a:t>
            </a:r>
            <a:r>
              <a:rPr lang="fr-FR" altLang="fr-FR" sz="1800" b="1" dirty="0">
                <a:latin typeface="Calibri" panose="020F0502020204030204" pitchFamily="34" charset="0"/>
                <a:cs typeface="Arial" charset="0"/>
              </a:rPr>
              <a:t>(1+</a:t>
            </a:r>
            <a:r>
              <a:rPr lang="fr-FR" altLang="fr-FR" sz="1800" b="1" dirty="0">
                <a:solidFill>
                  <a:srgbClr val="0000FF"/>
                </a:solidFill>
                <a:latin typeface="Calibri" panose="020F0502020204030204" pitchFamily="34" charset="0"/>
                <a:cs typeface="Arial" charset="0"/>
              </a:rPr>
              <a:t>p</a:t>
            </a:r>
            <a:r>
              <a:rPr lang="fr-FR" altLang="fr-FR" sz="1800" b="1" dirty="0">
                <a:latin typeface="Calibri" panose="020F0502020204030204" pitchFamily="34" charset="0"/>
                <a:cs typeface="Arial" charset="0"/>
              </a:rPr>
              <a:t>²)</a:t>
            </a:r>
          </a:p>
          <a:p>
            <a:pPr eaLnBrk="1" hangingPunct="1">
              <a:lnSpc>
                <a:spcPct val="110000"/>
              </a:lnSpc>
              <a:buFontTx/>
              <a:buNone/>
            </a:pPr>
            <a:r>
              <a:rPr lang="fr-FR" altLang="fr-FR" sz="1800" b="1" dirty="0">
                <a:latin typeface="Calibri" panose="020F0502020204030204" pitchFamily="34" charset="0"/>
                <a:cs typeface="Arial" charset="0"/>
              </a:rPr>
              <a:t>Rh  : rayon hydraulique = </a:t>
            </a:r>
            <a:r>
              <a:rPr lang="fr-FR" altLang="fr-FR" sz="1800" b="1" dirty="0">
                <a:solidFill>
                  <a:srgbClr val="FFC000"/>
                </a:solidFill>
                <a:latin typeface="Calibri" panose="020F0502020204030204" pitchFamily="34" charset="0"/>
                <a:cs typeface="Arial" charset="0"/>
              </a:rPr>
              <a:t>S</a:t>
            </a:r>
            <a:r>
              <a:rPr lang="fr-FR" altLang="fr-FR" sz="1800" b="1" dirty="0">
                <a:latin typeface="Calibri" panose="020F0502020204030204" pitchFamily="34" charset="0"/>
                <a:cs typeface="Arial" charset="0"/>
              </a:rPr>
              <a:t>/</a:t>
            </a:r>
            <a:r>
              <a:rPr lang="fr-FR" altLang="fr-FR" sz="1800" b="1" dirty="0">
                <a:solidFill>
                  <a:srgbClr val="FF3300"/>
                </a:solidFill>
                <a:latin typeface="Calibri" panose="020F0502020204030204" pitchFamily="34" charset="0"/>
                <a:cs typeface="Arial" charset="0"/>
              </a:rPr>
              <a:t>P</a:t>
            </a:r>
          </a:p>
          <a:p>
            <a:pPr eaLnBrk="1" hangingPunct="1">
              <a:lnSpc>
                <a:spcPct val="110000"/>
              </a:lnSpc>
              <a:buFontTx/>
              <a:buNone/>
            </a:pPr>
            <a:r>
              <a:rPr lang="fr-FR" altLang="fr-FR" sz="1800" b="1" dirty="0">
                <a:latin typeface="Calibri" panose="020F0502020204030204" pitchFamily="34" charset="0"/>
                <a:cs typeface="Arial" charset="0"/>
              </a:rPr>
              <a:t>	= ½ </a:t>
            </a:r>
            <a:r>
              <a:rPr lang="fr-FR" altLang="fr-FR" sz="1800" b="1" dirty="0">
                <a:solidFill>
                  <a:srgbClr val="92D050"/>
                </a:solidFill>
                <a:latin typeface="Calibri" panose="020F0502020204030204" pitchFamily="34" charset="0"/>
                <a:cs typeface="Arial" charset="0"/>
              </a:rPr>
              <a:t>y</a:t>
            </a:r>
            <a:r>
              <a:rPr lang="fr-FR" altLang="fr-FR" sz="1800" b="1" dirty="0">
                <a:latin typeface="Calibri" panose="020F0502020204030204" pitchFamily="34" charset="0"/>
                <a:cs typeface="Arial" charset="0"/>
              </a:rPr>
              <a:t> (</a:t>
            </a:r>
            <a:r>
              <a:rPr lang="fr-FR" altLang="fr-FR" sz="1800" b="1" dirty="0" err="1">
                <a:latin typeface="Calibri" panose="020F0502020204030204" pitchFamily="34" charset="0"/>
                <a:cs typeface="Arial" charset="0"/>
              </a:rPr>
              <a:t>b+</a:t>
            </a:r>
            <a:r>
              <a:rPr lang="fr-FR" altLang="fr-FR" sz="1800" b="1" dirty="0" err="1">
                <a:solidFill>
                  <a:srgbClr val="C00000"/>
                </a:solidFill>
                <a:latin typeface="Calibri" panose="020F0502020204030204" pitchFamily="34" charset="0"/>
                <a:cs typeface="Arial" charset="0"/>
              </a:rPr>
              <a:t>L</a:t>
            </a:r>
            <a:r>
              <a:rPr lang="fr-FR" altLang="fr-FR" sz="1800" b="1" dirty="0">
                <a:latin typeface="Calibri" panose="020F0502020204030204" pitchFamily="34" charset="0"/>
                <a:cs typeface="Arial" charset="0"/>
              </a:rPr>
              <a:t>) / [b + 2</a:t>
            </a:r>
            <a:r>
              <a:rPr lang="fr-FR" altLang="fr-FR" sz="1800" b="1" dirty="0">
                <a:solidFill>
                  <a:srgbClr val="92D050"/>
                </a:solidFill>
                <a:latin typeface="Calibri" panose="020F0502020204030204" pitchFamily="34" charset="0"/>
                <a:cs typeface="Arial" charset="0"/>
              </a:rPr>
              <a:t>y </a:t>
            </a:r>
            <a:r>
              <a:rPr lang="fr-FR" altLang="fr-FR" sz="1800" b="1" dirty="0">
                <a:latin typeface="Calibri" panose="020F0502020204030204" pitchFamily="34" charset="0"/>
                <a:cs typeface="Times New Roman" pitchFamily="18" charset="0"/>
              </a:rPr>
              <a:t>√</a:t>
            </a:r>
            <a:r>
              <a:rPr lang="fr-FR" altLang="fr-FR" sz="1800" b="1" dirty="0">
                <a:latin typeface="Calibri" panose="020F0502020204030204" pitchFamily="34" charset="0"/>
                <a:cs typeface="Arial" charset="0"/>
              </a:rPr>
              <a:t>(1+</a:t>
            </a:r>
            <a:r>
              <a:rPr lang="fr-FR" altLang="fr-FR" sz="1800" b="1" dirty="0">
                <a:solidFill>
                  <a:srgbClr val="0000FF"/>
                </a:solidFill>
                <a:latin typeface="Calibri" panose="020F0502020204030204" pitchFamily="34" charset="0"/>
                <a:cs typeface="Arial" charset="0"/>
              </a:rPr>
              <a:t>p</a:t>
            </a:r>
            <a:r>
              <a:rPr lang="fr-FR" altLang="fr-FR" sz="1800" b="1" dirty="0">
                <a:latin typeface="Calibri" panose="020F0502020204030204" pitchFamily="34" charset="0"/>
                <a:cs typeface="Arial" charset="0"/>
              </a:rPr>
              <a:t>²)]</a:t>
            </a:r>
          </a:p>
        </p:txBody>
      </p:sp>
      <p:sp>
        <p:nvSpPr>
          <p:cNvPr id="2" name="Rectangle 1"/>
          <p:cNvSpPr/>
          <p:nvPr/>
        </p:nvSpPr>
        <p:spPr>
          <a:xfrm>
            <a:off x="161413" y="563734"/>
            <a:ext cx="3577467" cy="584775"/>
          </a:xfrm>
          <a:prstGeom prst="rect">
            <a:avLst/>
          </a:prstGeom>
        </p:spPr>
        <p:txBody>
          <a:bodyPr wrap="square">
            <a:spAutoFit/>
          </a:bodyPr>
          <a:lstStyle/>
          <a:p>
            <a:pPr eaLnBrk="1" hangingPunct="1">
              <a:spcBef>
                <a:spcPct val="50000"/>
              </a:spcBef>
              <a:buFontTx/>
              <a:buNone/>
            </a:pPr>
            <a:r>
              <a:rPr lang="fr-FR" altLang="fr-FR" sz="1600" dirty="0">
                <a:latin typeface="Calibri" panose="020F0502020204030204" pitchFamily="34" charset="0"/>
              </a:rPr>
              <a:t>SYNTHESE : Les relations entre les éléments géométriques de la section</a:t>
            </a:r>
          </a:p>
        </p:txBody>
      </p:sp>
      <p:pic>
        <p:nvPicPr>
          <p:cNvPr id="3" name="Image 2"/>
          <p:cNvPicPr>
            <a:picLocks noChangeAspect="1"/>
          </p:cNvPicPr>
          <p:nvPr/>
        </p:nvPicPr>
        <p:blipFill>
          <a:blip r:embed="rId2"/>
          <a:stretch>
            <a:fillRect/>
          </a:stretch>
        </p:blipFill>
        <p:spPr>
          <a:xfrm>
            <a:off x="5585787" y="91440"/>
            <a:ext cx="2969567" cy="1950720"/>
          </a:xfrm>
          <a:prstGeom prst="rect">
            <a:avLst/>
          </a:prstGeom>
        </p:spPr>
      </p:pic>
    </p:spTree>
    <p:extLst>
      <p:ext uri="{BB962C8B-B14F-4D97-AF65-F5344CB8AC3E}">
        <p14:creationId xmlns:p14="http://schemas.microsoft.com/office/powerpoint/2010/main" val="392402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2" name="Text Box 6"/>
          <p:cNvSpPr txBox="1">
            <a:spLocks noChangeArrowheads="1"/>
          </p:cNvSpPr>
          <p:nvPr/>
        </p:nvSpPr>
        <p:spPr bwMode="auto">
          <a:xfrm>
            <a:off x="207645" y="495300"/>
            <a:ext cx="2654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dirty="0">
                <a:latin typeface="Calibri" panose="020F0502020204030204" pitchFamily="34" charset="0"/>
              </a:rPr>
              <a:t>Application :   résultats</a:t>
            </a:r>
          </a:p>
        </p:txBody>
      </p:sp>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62463" r="11842"/>
          <a:stretch>
            <a:fillRect/>
          </a:stretch>
        </p:blipFill>
        <p:spPr bwMode="auto">
          <a:xfrm>
            <a:off x="6003607" y="4993323"/>
            <a:ext cx="1790531" cy="178015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Image 13"/>
          <p:cNvPicPr>
            <a:picLocks noChangeAspect="1"/>
          </p:cNvPicPr>
          <p:nvPr/>
        </p:nvPicPr>
        <p:blipFill>
          <a:blip r:embed="rId3"/>
          <a:stretch>
            <a:fillRect/>
          </a:stretch>
        </p:blipFill>
        <p:spPr>
          <a:xfrm>
            <a:off x="7659617" y="1048987"/>
            <a:ext cx="934952" cy="1297973"/>
          </a:xfrm>
          <a:prstGeom prst="rect">
            <a:avLst/>
          </a:prstGeom>
        </p:spPr>
      </p:pic>
      <p:sp>
        <p:nvSpPr>
          <p:cNvPr id="15" name="AutoShape 3"/>
          <p:cNvSpPr>
            <a:spLocks noChangeArrowheads="1"/>
          </p:cNvSpPr>
          <p:nvPr/>
        </p:nvSpPr>
        <p:spPr bwMode="auto">
          <a:xfrm>
            <a:off x="4783138" y="957105"/>
            <a:ext cx="3168650" cy="1424030"/>
          </a:xfrm>
          <a:prstGeom prst="flowChartManualOperation">
            <a:avLst/>
          </a:prstGeom>
          <a:solidFill>
            <a:schemeClr val="accent1"/>
          </a:solidFill>
          <a:ln w="9525">
            <a:solidFill>
              <a:schemeClr val="tx1"/>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200">
              <a:solidFill>
                <a:srgbClr val="0000FF"/>
              </a:solidFill>
              <a:latin typeface="Calibri" panose="020F0502020204030204" pitchFamily="34" charset="0"/>
            </a:endParaRPr>
          </a:p>
        </p:txBody>
      </p:sp>
      <p:sp>
        <p:nvSpPr>
          <p:cNvPr id="16" name="Line 4"/>
          <p:cNvSpPr>
            <a:spLocks noChangeShapeType="1"/>
          </p:cNvSpPr>
          <p:nvPr/>
        </p:nvSpPr>
        <p:spPr bwMode="auto">
          <a:xfrm flipH="1">
            <a:off x="4439920" y="530385"/>
            <a:ext cx="2540" cy="177593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solidFill>
                <a:srgbClr val="0000FF"/>
              </a:solidFill>
              <a:latin typeface="Calibri" panose="020F0502020204030204" pitchFamily="34" charset="0"/>
            </a:endParaRPr>
          </a:p>
        </p:txBody>
      </p:sp>
      <p:sp>
        <p:nvSpPr>
          <p:cNvPr id="17" name="Text Box 5"/>
          <p:cNvSpPr txBox="1">
            <a:spLocks noChangeArrowheads="1"/>
          </p:cNvSpPr>
          <p:nvPr/>
        </p:nvSpPr>
        <p:spPr bwMode="auto">
          <a:xfrm>
            <a:off x="3556001" y="1129190"/>
            <a:ext cx="934719" cy="64633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200" b="1" dirty="0">
                <a:solidFill>
                  <a:srgbClr val="0000FF"/>
                </a:solidFill>
                <a:latin typeface="Calibri" panose="020F0502020204030204" pitchFamily="34" charset="0"/>
              </a:rPr>
              <a:t>Profondeur à la gueule = 1 m </a:t>
            </a:r>
          </a:p>
        </p:txBody>
      </p:sp>
      <p:sp>
        <p:nvSpPr>
          <p:cNvPr id="18" name="Line 6"/>
          <p:cNvSpPr>
            <a:spLocks noChangeShapeType="1"/>
          </p:cNvSpPr>
          <p:nvPr/>
        </p:nvSpPr>
        <p:spPr bwMode="auto">
          <a:xfrm>
            <a:off x="4805680" y="944088"/>
            <a:ext cx="3167063" cy="0"/>
          </a:xfrm>
          <a:prstGeom prst="line">
            <a:avLst/>
          </a:prstGeom>
          <a:noFill/>
          <a:ln w="1587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solidFill>
                <a:srgbClr val="0000FF"/>
              </a:solidFill>
              <a:latin typeface="Calibri" panose="020F0502020204030204" pitchFamily="34" charset="0"/>
            </a:endParaRPr>
          </a:p>
        </p:txBody>
      </p:sp>
      <p:sp>
        <p:nvSpPr>
          <p:cNvPr id="19" name="Text Box 7"/>
          <p:cNvSpPr txBox="1">
            <a:spLocks noChangeArrowheads="1"/>
          </p:cNvSpPr>
          <p:nvPr/>
        </p:nvSpPr>
        <p:spPr bwMode="auto">
          <a:xfrm>
            <a:off x="6259899" y="515780"/>
            <a:ext cx="288925"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200" b="1" dirty="0">
                <a:solidFill>
                  <a:srgbClr val="0000FF"/>
                </a:solidFill>
                <a:latin typeface="Calibri" panose="020F0502020204030204" pitchFamily="34" charset="0"/>
              </a:rPr>
              <a:t>L</a:t>
            </a:r>
          </a:p>
        </p:txBody>
      </p:sp>
      <p:sp>
        <p:nvSpPr>
          <p:cNvPr id="20" name="Line 8"/>
          <p:cNvSpPr>
            <a:spLocks noChangeShapeType="1"/>
          </p:cNvSpPr>
          <p:nvPr/>
        </p:nvSpPr>
        <p:spPr bwMode="auto">
          <a:xfrm>
            <a:off x="5508784" y="2580669"/>
            <a:ext cx="18002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sz="1200">
              <a:solidFill>
                <a:srgbClr val="0000FF"/>
              </a:solidFill>
              <a:latin typeface="Calibri" panose="020F0502020204030204" pitchFamily="34" charset="0"/>
            </a:endParaRPr>
          </a:p>
        </p:txBody>
      </p:sp>
      <p:sp>
        <p:nvSpPr>
          <p:cNvPr id="21" name="Text Box 9"/>
          <p:cNvSpPr txBox="1">
            <a:spLocks noChangeArrowheads="1"/>
          </p:cNvSpPr>
          <p:nvPr/>
        </p:nvSpPr>
        <p:spPr bwMode="auto">
          <a:xfrm>
            <a:off x="5744156" y="2551992"/>
            <a:ext cx="1329480"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200" b="1" dirty="0">
                <a:solidFill>
                  <a:srgbClr val="0000FF"/>
                </a:solidFill>
                <a:latin typeface="Calibri" panose="020F0502020204030204" pitchFamily="34" charset="0"/>
              </a:rPr>
              <a:t>b = 0,5 m</a:t>
            </a:r>
            <a:r>
              <a:rPr lang="fr-FR" altLang="fr-FR" sz="1200" dirty="0">
                <a:solidFill>
                  <a:srgbClr val="0000FF"/>
                </a:solidFill>
                <a:latin typeface="Calibri" panose="020F0502020204030204" pitchFamily="34" charset="0"/>
              </a:rPr>
              <a:t> </a:t>
            </a:r>
          </a:p>
        </p:txBody>
      </p:sp>
      <p:sp>
        <p:nvSpPr>
          <p:cNvPr id="22" name="Text Box 10"/>
          <p:cNvSpPr txBox="1">
            <a:spLocks noChangeArrowheads="1"/>
          </p:cNvSpPr>
          <p:nvPr/>
        </p:nvSpPr>
        <p:spPr bwMode="auto">
          <a:xfrm>
            <a:off x="6296025" y="1749268"/>
            <a:ext cx="288925"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200" b="1" dirty="0">
                <a:solidFill>
                  <a:srgbClr val="0000FF"/>
                </a:solidFill>
                <a:latin typeface="Calibri" panose="020F0502020204030204" pitchFamily="34" charset="0"/>
              </a:rPr>
              <a:t>S</a:t>
            </a:r>
          </a:p>
        </p:txBody>
      </p:sp>
      <p:sp>
        <p:nvSpPr>
          <p:cNvPr id="23" name="Freeform 12"/>
          <p:cNvSpPr>
            <a:spLocks/>
          </p:cNvSpPr>
          <p:nvPr/>
        </p:nvSpPr>
        <p:spPr bwMode="auto">
          <a:xfrm>
            <a:off x="7324408" y="517050"/>
            <a:ext cx="984250" cy="1836707"/>
          </a:xfrm>
          <a:custGeom>
            <a:avLst/>
            <a:gdLst>
              <a:gd name="T0" fmla="*/ 0 w 701"/>
              <a:gd name="T1" fmla="*/ 2147483647 h 1772"/>
              <a:gd name="T2" fmla="*/ 1167069172 w 701"/>
              <a:gd name="T3" fmla="*/ 0 h 1772"/>
              <a:gd name="T4" fmla="*/ 1381951587 w 701"/>
              <a:gd name="T5" fmla="*/ 0 h 1772"/>
              <a:gd name="T6" fmla="*/ 0 60000 65536"/>
              <a:gd name="T7" fmla="*/ 0 60000 65536"/>
              <a:gd name="T8" fmla="*/ 0 60000 65536"/>
            </a:gdLst>
            <a:ahLst/>
            <a:cxnLst>
              <a:cxn ang="T6">
                <a:pos x="T0" y="T1"/>
              </a:cxn>
              <a:cxn ang="T7">
                <a:pos x="T2" y="T3"/>
              </a:cxn>
              <a:cxn ang="T8">
                <a:pos x="T4" y="T5"/>
              </a:cxn>
            </a:cxnLst>
            <a:rect l="0" t="0" r="r" b="b"/>
            <a:pathLst>
              <a:path w="701" h="1772">
                <a:moveTo>
                  <a:pt x="0" y="1772"/>
                </a:moveTo>
                <a:lnTo>
                  <a:pt x="592" y="0"/>
                </a:lnTo>
                <a:lnTo>
                  <a:pt x="701" y="0"/>
                </a:lnTo>
              </a:path>
            </a:pathLst>
          </a:cu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solidFill>
                <a:srgbClr val="0000FF"/>
              </a:solidFill>
              <a:latin typeface="Calibri" panose="020F0502020204030204" pitchFamily="34" charset="0"/>
            </a:endParaRPr>
          </a:p>
        </p:txBody>
      </p:sp>
      <p:sp>
        <p:nvSpPr>
          <p:cNvPr id="24" name="Freeform 13"/>
          <p:cNvSpPr>
            <a:spLocks/>
          </p:cNvSpPr>
          <p:nvPr/>
        </p:nvSpPr>
        <p:spPr bwMode="auto">
          <a:xfrm>
            <a:off x="4383088" y="509113"/>
            <a:ext cx="1042352" cy="1878487"/>
          </a:xfrm>
          <a:custGeom>
            <a:avLst/>
            <a:gdLst>
              <a:gd name="T0" fmla="*/ 1561205825 w 773"/>
              <a:gd name="T1" fmla="*/ 2147483647 h 1766"/>
              <a:gd name="T2" fmla="*/ 347383396 w 773"/>
              <a:gd name="T3" fmla="*/ 0 h 1766"/>
              <a:gd name="T4" fmla="*/ 0 w 773"/>
              <a:gd name="T5" fmla="*/ 0 h 1766"/>
              <a:gd name="T6" fmla="*/ 0 60000 65536"/>
              <a:gd name="T7" fmla="*/ 0 60000 65536"/>
              <a:gd name="T8" fmla="*/ 0 60000 65536"/>
            </a:gdLst>
            <a:ahLst/>
            <a:cxnLst>
              <a:cxn ang="T6">
                <a:pos x="T0" y="T1"/>
              </a:cxn>
              <a:cxn ang="T7">
                <a:pos x="T2" y="T3"/>
              </a:cxn>
              <a:cxn ang="T8">
                <a:pos x="T4" y="T5"/>
              </a:cxn>
            </a:cxnLst>
            <a:rect l="0" t="0" r="r" b="b"/>
            <a:pathLst>
              <a:path w="773" h="1766">
                <a:moveTo>
                  <a:pt x="773" y="1766"/>
                </a:moveTo>
                <a:lnTo>
                  <a:pt x="172" y="0"/>
                </a:lnTo>
                <a:lnTo>
                  <a:pt x="0" y="0"/>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solidFill>
                <a:srgbClr val="0000FF"/>
              </a:solidFill>
              <a:latin typeface="Calibri" panose="020F0502020204030204" pitchFamily="34" charset="0"/>
            </a:endParaRPr>
          </a:p>
        </p:txBody>
      </p:sp>
      <p:sp>
        <p:nvSpPr>
          <p:cNvPr id="26" name="Rectangle 49"/>
          <p:cNvSpPr>
            <a:spLocks noChangeArrowheads="1"/>
          </p:cNvSpPr>
          <p:nvPr/>
        </p:nvSpPr>
        <p:spPr bwMode="auto">
          <a:xfrm rot="17245940">
            <a:off x="7485150" y="1605213"/>
            <a:ext cx="631648"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200">
                <a:solidFill>
                  <a:srgbClr val="0000FF"/>
                </a:solidFill>
                <a:latin typeface="Calibri" panose="020F0502020204030204" pitchFamily="34" charset="0"/>
              </a:rPr>
              <a:t>le talus</a:t>
            </a:r>
          </a:p>
        </p:txBody>
      </p:sp>
      <p:sp>
        <p:nvSpPr>
          <p:cNvPr id="33" name="Line 6"/>
          <p:cNvSpPr>
            <a:spLocks noChangeShapeType="1"/>
          </p:cNvSpPr>
          <p:nvPr/>
        </p:nvSpPr>
        <p:spPr bwMode="auto">
          <a:xfrm>
            <a:off x="4663440" y="527528"/>
            <a:ext cx="3393440" cy="0"/>
          </a:xfrm>
          <a:prstGeom prst="line">
            <a:avLst/>
          </a:prstGeom>
          <a:noFill/>
          <a:ln w="1587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fr-FR" sz="1200">
              <a:solidFill>
                <a:srgbClr val="0000FF"/>
              </a:solidFill>
              <a:latin typeface="Calibri" panose="020F0502020204030204" pitchFamily="34" charset="0"/>
            </a:endParaRPr>
          </a:p>
        </p:txBody>
      </p:sp>
      <p:sp>
        <p:nvSpPr>
          <p:cNvPr id="34" name="Text Box 6"/>
          <p:cNvSpPr txBox="1">
            <a:spLocks noChangeArrowheads="1"/>
          </p:cNvSpPr>
          <p:nvPr/>
        </p:nvSpPr>
        <p:spPr bwMode="auto">
          <a:xfrm>
            <a:off x="5033010" y="213360"/>
            <a:ext cx="26543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200" dirty="0">
                <a:solidFill>
                  <a:srgbClr val="0000FF"/>
                </a:solidFill>
                <a:latin typeface="Calibri" panose="020F0502020204030204" pitchFamily="34" charset="0"/>
              </a:rPr>
              <a:t>Gueule du canal = 2,1 m</a:t>
            </a:r>
          </a:p>
        </p:txBody>
      </p:sp>
      <p:sp>
        <p:nvSpPr>
          <p:cNvPr id="35" name="Line 4"/>
          <p:cNvSpPr>
            <a:spLocks noChangeShapeType="1"/>
          </p:cNvSpPr>
          <p:nvPr/>
        </p:nvSpPr>
        <p:spPr bwMode="auto">
          <a:xfrm flipH="1" flipV="1">
            <a:off x="4500880" y="2346959"/>
            <a:ext cx="876300" cy="2065"/>
          </a:xfrm>
          <a:prstGeom prst="line">
            <a:avLst/>
          </a:prstGeom>
          <a:noFill/>
          <a:ln w="9525">
            <a:solidFill>
              <a:schemeClr val="tx1"/>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solidFill>
                <a:srgbClr val="0000FF"/>
              </a:solidFill>
              <a:latin typeface="Calibri" panose="020F0502020204030204" pitchFamily="34" charset="0"/>
            </a:endParaRPr>
          </a:p>
        </p:txBody>
      </p:sp>
      <p:sp>
        <p:nvSpPr>
          <p:cNvPr id="36" name="Line 4"/>
          <p:cNvSpPr>
            <a:spLocks noChangeShapeType="1"/>
          </p:cNvSpPr>
          <p:nvPr/>
        </p:nvSpPr>
        <p:spPr bwMode="auto">
          <a:xfrm flipH="1">
            <a:off x="5699760" y="1016000"/>
            <a:ext cx="0" cy="129032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solidFill>
                <a:srgbClr val="0000FF"/>
              </a:solidFill>
              <a:latin typeface="Calibri" panose="020F0502020204030204" pitchFamily="34" charset="0"/>
            </a:endParaRPr>
          </a:p>
        </p:txBody>
      </p:sp>
      <p:sp>
        <p:nvSpPr>
          <p:cNvPr id="37" name="Text Box 10"/>
          <p:cNvSpPr txBox="1">
            <a:spLocks noChangeArrowheads="1"/>
          </p:cNvSpPr>
          <p:nvPr/>
        </p:nvSpPr>
        <p:spPr bwMode="auto">
          <a:xfrm>
            <a:off x="5483225" y="1424148"/>
            <a:ext cx="288925"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200" b="1" dirty="0">
                <a:solidFill>
                  <a:srgbClr val="0000FF"/>
                </a:solidFill>
                <a:latin typeface="Calibri" panose="020F0502020204030204" pitchFamily="34" charset="0"/>
              </a:rPr>
              <a:t>y</a:t>
            </a:r>
          </a:p>
        </p:txBody>
      </p:sp>
      <p:sp>
        <p:nvSpPr>
          <p:cNvPr id="38" name="Text Box 6"/>
          <p:cNvSpPr txBox="1">
            <a:spLocks noChangeArrowheads="1"/>
          </p:cNvSpPr>
          <p:nvPr/>
        </p:nvSpPr>
        <p:spPr bwMode="auto">
          <a:xfrm>
            <a:off x="5466081" y="2357120"/>
            <a:ext cx="180848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200" dirty="0">
                <a:solidFill>
                  <a:srgbClr val="0000FF"/>
                </a:solidFill>
                <a:latin typeface="Calibri" panose="020F0502020204030204" pitchFamily="34" charset="0"/>
              </a:rPr>
              <a:t>Plafond du canal</a:t>
            </a:r>
          </a:p>
        </p:txBody>
      </p:sp>
      <p:sp>
        <p:nvSpPr>
          <p:cNvPr id="41" name="Text Box 6"/>
          <p:cNvSpPr txBox="1">
            <a:spLocks noChangeArrowheads="1"/>
          </p:cNvSpPr>
          <p:nvPr/>
        </p:nvSpPr>
        <p:spPr bwMode="auto">
          <a:xfrm>
            <a:off x="132080" y="2700020"/>
            <a:ext cx="4744720" cy="13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ts val="0"/>
              </a:spcBef>
              <a:spcAft>
                <a:spcPts val="600"/>
              </a:spcAft>
              <a:buFontTx/>
              <a:buNone/>
            </a:pPr>
            <a:r>
              <a:rPr lang="fr-FR" altLang="fr-FR" sz="1600" dirty="0">
                <a:latin typeface="Arial Narrow" panose="020B0606020202030204" pitchFamily="34" charset="0"/>
              </a:rPr>
              <a:t>Profondeur à la gueule : 		1 m	</a:t>
            </a:r>
          </a:p>
          <a:p>
            <a:pPr eaLnBrk="1" hangingPunct="1">
              <a:spcBef>
                <a:spcPts val="0"/>
              </a:spcBef>
              <a:spcAft>
                <a:spcPts val="600"/>
              </a:spcAft>
              <a:buFontTx/>
              <a:buNone/>
            </a:pPr>
            <a:r>
              <a:rPr lang="fr-FR" altLang="fr-FR" sz="1600" dirty="0">
                <a:latin typeface="Arial Narrow" panose="020B0606020202030204" pitchFamily="34" charset="0"/>
              </a:rPr>
              <a:t>Longueur de la gueule :		2,1 m	</a:t>
            </a:r>
          </a:p>
          <a:p>
            <a:pPr eaLnBrk="1" hangingPunct="1">
              <a:spcBef>
                <a:spcPts val="0"/>
              </a:spcBef>
              <a:spcAft>
                <a:spcPts val="600"/>
              </a:spcAft>
              <a:buFontTx/>
              <a:buNone/>
            </a:pPr>
            <a:r>
              <a:rPr lang="fr-FR" altLang="fr-FR" sz="1600" dirty="0">
                <a:latin typeface="Arial Narrow" panose="020B0606020202030204" pitchFamily="34" charset="0"/>
              </a:rPr>
              <a:t>b (plafond du canal) :		0,5 m	</a:t>
            </a:r>
          </a:p>
          <a:p>
            <a:pPr eaLnBrk="1" hangingPunct="1">
              <a:spcBef>
                <a:spcPts val="0"/>
              </a:spcBef>
              <a:spcAft>
                <a:spcPts val="600"/>
              </a:spcAft>
              <a:buFontTx/>
              <a:buNone/>
            </a:pPr>
            <a:r>
              <a:rPr lang="fr-FR" altLang="fr-FR" sz="1600" dirty="0">
                <a:latin typeface="Arial Narrow" panose="020B0606020202030204" pitchFamily="34" charset="0"/>
              </a:rPr>
              <a:t>p (pente du talus) :		?	</a:t>
            </a:r>
          </a:p>
        </p:txBody>
      </p:sp>
      <p:sp>
        <p:nvSpPr>
          <p:cNvPr id="42" name="Text Box 6"/>
          <p:cNvSpPr txBox="1">
            <a:spLocks noChangeArrowheads="1"/>
          </p:cNvSpPr>
          <p:nvPr/>
        </p:nvSpPr>
        <p:spPr bwMode="auto">
          <a:xfrm>
            <a:off x="71120" y="4244340"/>
            <a:ext cx="6756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ts val="0"/>
              </a:spcBef>
              <a:spcAft>
                <a:spcPts val="600"/>
              </a:spcAft>
              <a:buFontTx/>
              <a:buNone/>
            </a:pPr>
            <a:r>
              <a:rPr lang="fr-FR" altLang="fr-FR" sz="1600" b="1" dirty="0">
                <a:latin typeface="Arial Narrow" panose="020B0606020202030204" pitchFamily="34" charset="0"/>
              </a:rPr>
              <a:t>&gt; Ecrire les relations et les calculs pour un tirant d’eau	y = 0,9 m</a:t>
            </a:r>
          </a:p>
        </p:txBody>
      </p:sp>
      <p:sp>
        <p:nvSpPr>
          <p:cNvPr id="43" name="Text Box 44"/>
          <p:cNvSpPr txBox="1">
            <a:spLocks noChangeArrowheads="1"/>
          </p:cNvSpPr>
          <p:nvPr/>
        </p:nvSpPr>
        <p:spPr bwMode="auto">
          <a:xfrm>
            <a:off x="172720" y="4912997"/>
            <a:ext cx="5637849" cy="183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eaLnBrk="0" hangingPunct="0">
              <a:spcBef>
                <a:spcPct val="20000"/>
              </a:spcBef>
              <a:buChar char="•"/>
              <a:tabLst>
                <a:tab pos="447675" algn="l"/>
              </a:tabLst>
              <a:defRPr sz="3200">
                <a:solidFill>
                  <a:schemeClr val="tx1"/>
                </a:solidFill>
                <a:latin typeface="Arial" charset="0"/>
              </a:defRPr>
            </a:lvl1pPr>
            <a:lvl2pPr marL="742950" indent="-285750" eaLnBrk="0" hangingPunct="0">
              <a:spcBef>
                <a:spcPct val="20000"/>
              </a:spcBef>
              <a:buChar char="–"/>
              <a:tabLst>
                <a:tab pos="447675" algn="l"/>
              </a:tabLst>
              <a:defRPr sz="2800">
                <a:solidFill>
                  <a:schemeClr val="tx1"/>
                </a:solidFill>
                <a:latin typeface="Arial" charset="0"/>
              </a:defRPr>
            </a:lvl2pPr>
            <a:lvl3pPr marL="1143000" indent="-228600" eaLnBrk="0" hangingPunct="0">
              <a:spcBef>
                <a:spcPct val="20000"/>
              </a:spcBef>
              <a:buChar char="•"/>
              <a:tabLst>
                <a:tab pos="447675" algn="l"/>
              </a:tabLst>
              <a:defRPr sz="2400">
                <a:solidFill>
                  <a:schemeClr val="tx1"/>
                </a:solidFill>
                <a:latin typeface="Arial" charset="0"/>
              </a:defRPr>
            </a:lvl3pPr>
            <a:lvl4pPr marL="1600200" indent="-228600" eaLnBrk="0" hangingPunct="0">
              <a:spcBef>
                <a:spcPct val="20000"/>
              </a:spcBef>
              <a:buChar char="–"/>
              <a:tabLst>
                <a:tab pos="447675" algn="l"/>
              </a:tabLst>
              <a:defRPr sz="2000">
                <a:solidFill>
                  <a:schemeClr val="tx1"/>
                </a:solidFill>
                <a:latin typeface="Arial" charset="0"/>
              </a:defRPr>
            </a:lvl4pPr>
            <a:lvl5pPr marL="2057400" indent="-228600" eaLnBrk="0" hangingPunct="0">
              <a:spcBef>
                <a:spcPct val="20000"/>
              </a:spcBef>
              <a:buChar char="»"/>
              <a:tabLst>
                <a:tab pos="447675" algn="l"/>
              </a:tabLst>
              <a:defRPr sz="2000">
                <a:solidFill>
                  <a:schemeClr val="tx1"/>
                </a:solidFill>
                <a:latin typeface="Arial" charset="0"/>
              </a:defRPr>
            </a:lvl5pPr>
            <a:lvl6pPr marL="2514600" indent="-228600" eaLnBrk="0" fontAlgn="base" hangingPunct="0">
              <a:spcBef>
                <a:spcPct val="20000"/>
              </a:spcBef>
              <a:spcAft>
                <a:spcPct val="0"/>
              </a:spcAft>
              <a:buChar char="»"/>
              <a:tabLst>
                <a:tab pos="447675" algn="l"/>
              </a:tabLst>
              <a:defRPr sz="2000">
                <a:solidFill>
                  <a:schemeClr val="tx1"/>
                </a:solidFill>
                <a:latin typeface="Arial" charset="0"/>
              </a:defRPr>
            </a:lvl6pPr>
            <a:lvl7pPr marL="2971800" indent="-228600" eaLnBrk="0" fontAlgn="base" hangingPunct="0">
              <a:spcBef>
                <a:spcPct val="20000"/>
              </a:spcBef>
              <a:spcAft>
                <a:spcPct val="0"/>
              </a:spcAft>
              <a:buChar char="»"/>
              <a:tabLst>
                <a:tab pos="447675" algn="l"/>
              </a:tabLst>
              <a:defRPr sz="2000">
                <a:solidFill>
                  <a:schemeClr val="tx1"/>
                </a:solidFill>
                <a:latin typeface="Arial" charset="0"/>
              </a:defRPr>
            </a:lvl7pPr>
            <a:lvl8pPr marL="3429000" indent="-228600" eaLnBrk="0" fontAlgn="base" hangingPunct="0">
              <a:spcBef>
                <a:spcPct val="20000"/>
              </a:spcBef>
              <a:spcAft>
                <a:spcPct val="0"/>
              </a:spcAft>
              <a:buChar char="»"/>
              <a:tabLst>
                <a:tab pos="447675" algn="l"/>
              </a:tabLst>
              <a:defRPr sz="2000">
                <a:solidFill>
                  <a:schemeClr val="tx1"/>
                </a:solidFill>
                <a:latin typeface="Arial" charset="0"/>
              </a:defRPr>
            </a:lvl8pPr>
            <a:lvl9pPr marL="3886200" indent="-228600" eaLnBrk="0" fontAlgn="base" hangingPunct="0">
              <a:spcBef>
                <a:spcPct val="20000"/>
              </a:spcBef>
              <a:spcAft>
                <a:spcPct val="0"/>
              </a:spcAft>
              <a:buChar char="»"/>
              <a:tabLst>
                <a:tab pos="447675" algn="l"/>
              </a:tabLst>
              <a:defRPr sz="2000">
                <a:solidFill>
                  <a:schemeClr val="tx1"/>
                </a:solidFill>
                <a:latin typeface="Arial" charset="0"/>
              </a:defRPr>
            </a:lvl9pPr>
          </a:lstStyle>
          <a:p>
            <a:pPr eaLnBrk="1" hangingPunct="1">
              <a:lnSpc>
                <a:spcPct val="110000"/>
              </a:lnSpc>
              <a:buFontTx/>
              <a:buNone/>
            </a:pPr>
            <a:r>
              <a:rPr lang="fr-FR" altLang="fr-FR" sz="1800" dirty="0">
                <a:latin typeface="Arial Narrow" panose="020B0606020202030204" pitchFamily="34" charset="0"/>
                <a:cs typeface="Arial" charset="0"/>
              </a:rPr>
              <a:t>L : largeur au miroir</a:t>
            </a:r>
          </a:p>
          <a:p>
            <a:pPr eaLnBrk="1" hangingPunct="1">
              <a:lnSpc>
                <a:spcPct val="110000"/>
              </a:lnSpc>
              <a:buFontTx/>
              <a:buNone/>
            </a:pPr>
            <a:r>
              <a:rPr lang="fr-FR" altLang="fr-FR" sz="1800" dirty="0">
                <a:latin typeface="Arial Narrow" panose="020B0606020202030204" pitchFamily="34" charset="0"/>
                <a:cs typeface="Arial" charset="0"/>
              </a:rPr>
              <a:t>S : section mouillée</a:t>
            </a:r>
          </a:p>
          <a:p>
            <a:pPr eaLnBrk="1" hangingPunct="1">
              <a:lnSpc>
                <a:spcPct val="110000"/>
              </a:lnSpc>
              <a:buFontTx/>
              <a:buNone/>
            </a:pPr>
            <a:r>
              <a:rPr lang="fr-FR" altLang="fr-FR" sz="1800" dirty="0">
                <a:latin typeface="Arial Narrow" panose="020B0606020202030204" pitchFamily="34" charset="0"/>
                <a:cs typeface="Arial" charset="0"/>
              </a:rPr>
              <a:t>hm : profondeur moyenne</a:t>
            </a:r>
          </a:p>
          <a:p>
            <a:pPr eaLnBrk="1" hangingPunct="1">
              <a:lnSpc>
                <a:spcPct val="110000"/>
              </a:lnSpc>
              <a:buFontTx/>
              <a:buNone/>
            </a:pPr>
            <a:r>
              <a:rPr lang="fr-FR" altLang="fr-FR" sz="1800" dirty="0">
                <a:latin typeface="Arial Narrow" panose="020B0606020202030204" pitchFamily="34" charset="0"/>
                <a:cs typeface="Arial" charset="0"/>
              </a:rPr>
              <a:t>P : périmètre mouillé</a:t>
            </a:r>
          </a:p>
          <a:p>
            <a:pPr eaLnBrk="1" hangingPunct="1">
              <a:lnSpc>
                <a:spcPct val="110000"/>
              </a:lnSpc>
              <a:buFontTx/>
              <a:buNone/>
            </a:pPr>
            <a:r>
              <a:rPr lang="fr-FR" altLang="fr-FR" sz="1800" dirty="0">
                <a:latin typeface="Arial Narrow" panose="020B0606020202030204" pitchFamily="34" charset="0"/>
                <a:cs typeface="Arial" charset="0"/>
              </a:rPr>
              <a:t>Rh : Rayon hydraulique</a:t>
            </a:r>
          </a:p>
        </p:txBody>
      </p:sp>
      <p:sp>
        <p:nvSpPr>
          <p:cNvPr id="44" name="Text Box 44"/>
          <p:cNvSpPr txBox="1">
            <a:spLocks noChangeArrowheads="1"/>
          </p:cNvSpPr>
          <p:nvPr/>
        </p:nvSpPr>
        <p:spPr bwMode="auto">
          <a:xfrm>
            <a:off x="2987041" y="4943477"/>
            <a:ext cx="2641600" cy="183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eaLnBrk="0" hangingPunct="0">
              <a:spcBef>
                <a:spcPct val="20000"/>
              </a:spcBef>
              <a:buChar char="•"/>
              <a:tabLst>
                <a:tab pos="447675" algn="l"/>
              </a:tabLst>
              <a:defRPr sz="3200">
                <a:solidFill>
                  <a:schemeClr val="tx1"/>
                </a:solidFill>
                <a:latin typeface="Arial" charset="0"/>
              </a:defRPr>
            </a:lvl1pPr>
            <a:lvl2pPr marL="742950" indent="-285750" eaLnBrk="0" hangingPunct="0">
              <a:spcBef>
                <a:spcPct val="20000"/>
              </a:spcBef>
              <a:buChar char="–"/>
              <a:tabLst>
                <a:tab pos="447675" algn="l"/>
              </a:tabLst>
              <a:defRPr sz="2800">
                <a:solidFill>
                  <a:schemeClr val="tx1"/>
                </a:solidFill>
                <a:latin typeface="Arial" charset="0"/>
              </a:defRPr>
            </a:lvl2pPr>
            <a:lvl3pPr marL="1143000" indent="-228600" eaLnBrk="0" hangingPunct="0">
              <a:spcBef>
                <a:spcPct val="20000"/>
              </a:spcBef>
              <a:buChar char="•"/>
              <a:tabLst>
                <a:tab pos="447675" algn="l"/>
              </a:tabLst>
              <a:defRPr sz="2400">
                <a:solidFill>
                  <a:schemeClr val="tx1"/>
                </a:solidFill>
                <a:latin typeface="Arial" charset="0"/>
              </a:defRPr>
            </a:lvl3pPr>
            <a:lvl4pPr marL="1600200" indent="-228600" eaLnBrk="0" hangingPunct="0">
              <a:spcBef>
                <a:spcPct val="20000"/>
              </a:spcBef>
              <a:buChar char="–"/>
              <a:tabLst>
                <a:tab pos="447675" algn="l"/>
              </a:tabLst>
              <a:defRPr sz="2000">
                <a:solidFill>
                  <a:schemeClr val="tx1"/>
                </a:solidFill>
                <a:latin typeface="Arial" charset="0"/>
              </a:defRPr>
            </a:lvl4pPr>
            <a:lvl5pPr marL="2057400" indent="-228600" eaLnBrk="0" hangingPunct="0">
              <a:spcBef>
                <a:spcPct val="20000"/>
              </a:spcBef>
              <a:buChar char="»"/>
              <a:tabLst>
                <a:tab pos="447675" algn="l"/>
              </a:tabLst>
              <a:defRPr sz="2000">
                <a:solidFill>
                  <a:schemeClr val="tx1"/>
                </a:solidFill>
                <a:latin typeface="Arial" charset="0"/>
              </a:defRPr>
            </a:lvl5pPr>
            <a:lvl6pPr marL="2514600" indent="-228600" eaLnBrk="0" fontAlgn="base" hangingPunct="0">
              <a:spcBef>
                <a:spcPct val="20000"/>
              </a:spcBef>
              <a:spcAft>
                <a:spcPct val="0"/>
              </a:spcAft>
              <a:buChar char="»"/>
              <a:tabLst>
                <a:tab pos="447675" algn="l"/>
              </a:tabLst>
              <a:defRPr sz="2000">
                <a:solidFill>
                  <a:schemeClr val="tx1"/>
                </a:solidFill>
                <a:latin typeface="Arial" charset="0"/>
              </a:defRPr>
            </a:lvl6pPr>
            <a:lvl7pPr marL="2971800" indent="-228600" eaLnBrk="0" fontAlgn="base" hangingPunct="0">
              <a:spcBef>
                <a:spcPct val="20000"/>
              </a:spcBef>
              <a:spcAft>
                <a:spcPct val="0"/>
              </a:spcAft>
              <a:buChar char="»"/>
              <a:tabLst>
                <a:tab pos="447675" algn="l"/>
              </a:tabLst>
              <a:defRPr sz="2000">
                <a:solidFill>
                  <a:schemeClr val="tx1"/>
                </a:solidFill>
                <a:latin typeface="Arial" charset="0"/>
              </a:defRPr>
            </a:lvl7pPr>
            <a:lvl8pPr marL="3429000" indent="-228600" eaLnBrk="0" fontAlgn="base" hangingPunct="0">
              <a:spcBef>
                <a:spcPct val="20000"/>
              </a:spcBef>
              <a:spcAft>
                <a:spcPct val="0"/>
              </a:spcAft>
              <a:buChar char="»"/>
              <a:tabLst>
                <a:tab pos="447675" algn="l"/>
              </a:tabLst>
              <a:defRPr sz="2000">
                <a:solidFill>
                  <a:schemeClr val="tx1"/>
                </a:solidFill>
                <a:latin typeface="Arial" charset="0"/>
              </a:defRPr>
            </a:lvl8pPr>
            <a:lvl9pPr marL="3886200" indent="-228600" eaLnBrk="0" fontAlgn="base" hangingPunct="0">
              <a:spcBef>
                <a:spcPct val="20000"/>
              </a:spcBef>
              <a:spcAft>
                <a:spcPct val="0"/>
              </a:spcAft>
              <a:buChar char="»"/>
              <a:tabLst>
                <a:tab pos="447675" algn="l"/>
              </a:tabLst>
              <a:defRPr sz="2000">
                <a:solidFill>
                  <a:schemeClr val="tx1"/>
                </a:solidFill>
                <a:latin typeface="Arial" charset="0"/>
              </a:defRPr>
            </a:lvl9pPr>
          </a:lstStyle>
          <a:p>
            <a:pPr eaLnBrk="1" hangingPunct="1">
              <a:lnSpc>
                <a:spcPct val="110000"/>
              </a:lnSpc>
              <a:buFontTx/>
              <a:buNone/>
            </a:pPr>
            <a:r>
              <a:rPr lang="fr-FR" altLang="fr-FR" sz="1800" dirty="0">
                <a:latin typeface="Arial Narrow" panose="020B0606020202030204" pitchFamily="34" charset="0"/>
                <a:cs typeface="Arial" charset="0"/>
              </a:rPr>
              <a:t>= b + 2py</a:t>
            </a:r>
          </a:p>
          <a:p>
            <a:pPr eaLnBrk="1" hangingPunct="1">
              <a:lnSpc>
                <a:spcPct val="110000"/>
              </a:lnSpc>
              <a:buFontTx/>
              <a:buNone/>
            </a:pPr>
            <a:r>
              <a:rPr lang="fr-FR" altLang="fr-FR" sz="1800" dirty="0">
                <a:latin typeface="Arial Narrow" panose="020B0606020202030204" pitchFamily="34" charset="0"/>
                <a:cs typeface="Arial" charset="0"/>
              </a:rPr>
              <a:t>=  ½ y (</a:t>
            </a:r>
            <a:r>
              <a:rPr lang="fr-FR" altLang="fr-FR" sz="1800" dirty="0" err="1">
                <a:latin typeface="Arial Narrow" panose="020B0606020202030204" pitchFamily="34" charset="0"/>
                <a:cs typeface="Arial" charset="0"/>
              </a:rPr>
              <a:t>b+L</a:t>
            </a:r>
            <a:r>
              <a:rPr lang="fr-FR" altLang="fr-FR" sz="1800" dirty="0">
                <a:latin typeface="Arial Narrow" panose="020B0606020202030204" pitchFamily="34" charset="0"/>
                <a:cs typeface="Arial" charset="0"/>
              </a:rPr>
              <a:t>)</a:t>
            </a:r>
          </a:p>
          <a:p>
            <a:pPr eaLnBrk="1" hangingPunct="1">
              <a:lnSpc>
                <a:spcPct val="110000"/>
              </a:lnSpc>
              <a:buFontTx/>
              <a:buNone/>
            </a:pPr>
            <a:r>
              <a:rPr lang="fr-FR" altLang="fr-FR" sz="1800" dirty="0">
                <a:latin typeface="Arial Narrow" panose="020B0606020202030204" pitchFamily="34" charset="0"/>
                <a:cs typeface="Arial" charset="0"/>
              </a:rPr>
              <a:t>= S/L</a:t>
            </a:r>
          </a:p>
          <a:p>
            <a:pPr eaLnBrk="1" hangingPunct="1">
              <a:lnSpc>
                <a:spcPct val="110000"/>
              </a:lnSpc>
              <a:buFontTx/>
              <a:buNone/>
            </a:pPr>
            <a:r>
              <a:rPr lang="fr-FR" altLang="fr-FR" sz="1800" dirty="0">
                <a:latin typeface="Arial Narrow" panose="020B0606020202030204" pitchFamily="34" charset="0"/>
                <a:cs typeface="Arial" charset="0"/>
              </a:rPr>
              <a:t>= b + 2y </a:t>
            </a:r>
            <a:r>
              <a:rPr lang="fr-FR" altLang="fr-FR" sz="1800" dirty="0">
                <a:latin typeface="Arial Narrow" panose="020B0606020202030204" pitchFamily="34" charset="0"/>
                <a:cs typeface="Times New Roman" pitchFamily="18" charset="0"/>
              </a:rPr>
              <a:t>√</a:t>
            </a:r>
            <a:r>
              <a:rPr lang="fr-FR" altLang="fr-FR" sz="1800" dirty="0">
                <a:latin typeface="Arial Narrow" panose="020B0606020202030204" pitchFamily="34" charset="0"/>
                <a:cs typeface="Arial" charset="0"/>
              </a:rPr>
              <a:t>(1+p²)</a:t>
            </a:r>
          </a:p>
          <a:p>
            <a:pPr eaLnBrk="1" hangingPunct="1">
              <a:lnSpc>
                <a:spcPct val="110000"/>
              </a:lnSpc>
              <a:buFontTx/>
              <a:buNone/>
            </a:pPr>
            <a:r>
              <a:rPr lang="fr-FR" altLang="fr-FR" sz="1800" dirty="0">
                <a:latin typeface="Arial Narrow" panose="020B0606020202030204" pitchFamily="34" charset="0"/>
                <a:cs typeface="Arial" charset="0"/>
              </a:rPr>
              <a:t>= ½ y (</a:t>
            </a:r>
            <a:r>
              <a:rPr lang="fr-FR" altLang="fr-FR" sz="1800" dirty="0" err="1">
                <a:latin typeface="Arial Narrow" panose="020B0606020202030204" pitchFamily="34" charset="0"/>
                <a:cs typeface="Arial" charset="0"/>
              </a:rPr>
              <a:t>b+L</a:t>
            </a:r>
            <a:r>
              <a:rPr lang="fr-FR" altLang="fr-FR" sz="1800" dirty="0">
                <a:latin typeface="Arial Narrow" panose="020B0606020202030204" pitchFamily="34" charset="0"/>
                <a:cs typeface="Arial" charset="0"/>
              </a:rPr>
              <a:t>) / [b + 2y </a:t>
            </a:r>
            <a:r>
              <a:rPr lang="fr-FR" altLang="fr-FR" sz="1800" dirty="0">
                <a:latin typeface="Arial Narrow" panose="020B0606020202030204" pitchFamily="34" charset="0"/>
                <a:cs typeface="Times New Roman" pitchFamily="18" charset="0"/>
              </a:rPr>
              <a:t>√</a:t>
            </a:r>
            <a:r>
              <a:rPr lang="fr-FR" altLang="fr-FR" sz="1800" dirty="0">
                <a:latin typeface="Arial Narrow" panose="020B0606020202030204" pitchFamily="34" charset="0"/>
                <a:cs typeface="Arial" charset="0"/>
              </a:rPr>
              <a:t>(1+p²)]</a:t>
            </a:r>
          </a:p>
        </p:txBody>
      </p:sp>
      <p:sp>
        <p:nvSpPr>
          <p:cNvPr id="2" name="ZoneTexte 1">
            <a:extLst>
              <a:ext uri="{FF2B5EF4-FFF2-40B4-BE49-F238E27FC236}">
                <a16:creationId xmlns:a16="http://schemas.microsoft.com/office/drawing/2014/main" id="{81FE454F-1F6B-428F-A941-BD7B003389E5}"/>
              </a:ext>
            </a:extLst>
          </p:cNvPr>
          <p:cNvSpPr txBox="1"/>
          <p:nvPr/>
        </p:nvSpPr>
        <p:spPr>
          <a:xfrm>
            <a:off x="2861945" y="3664540"/>
            <a:ext cx="1912703" cy="307777"/>
          </a:xfrm>
          <a:prstGeom prst="rect">
            <a:avLst/>
          </a:prstGeom>
          <a:solidFill>
            <a:srgbClr val="FF9999"/>
          </a:solidFill>
        </p:spPr>
        <p:txBody>
          <a:bodyPr wrap="none" rtlCol="0">
            <a:spAutoFit/>
          </a:bodyPr>
          <a:lstStyle/>
          <a:p>
            <a:r>
              <a:rPr lang="fr-FR" dirty="0"/>
              <a:t>0,8 m ((2,1 – 0,5) / 2)</a:t>
            </a:r>
          </a:p>
        </p:txBody>
      </p:sp>
    </p:spTree>
    <p:extLst>
      <p:ext uri="{BB962C8B-B14F-4D97-AF65-F5344CB8AC3E}">
        <p14:creationId xmlns:p14="http://schemas.microsoft.com/office/powerpoint/2010/main" val="293974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A3C52A-36FF-44CD-AF32-8A1AB6A8D2DE}"/>
              </a:ext>
            </a:extLst>
          </p:cNvPr>
          <p:cNvSpPr/>
          <p:nvPr/>
        </p:nvSpPr>
        <p:spPr>
          <a:xfrm>
            <a:off x="1" y="803391"/>
            <a:ext cx="8189842" cy="1569660"/>
          </a:xfrm>
          <a:prstGeom prst="rect">
            <a:avLst/>
          </a:prstGeom>
        </p:spPr>
        <p:txBody>
          <a:bodyPr wrap="square">
            <a:spAutoFit/>
          </a:bodyPr>
          <a:lstStyle/>
          <a:p>
            <a:pPr algn="just"/>
            <a:r>
              <a:rPr lang="fr-FR" sz="1600" b="1" u="sng" dirty="0">
                <a:solidFill>
                  <a:schemeClr val="accent5">
                    <a:lumMod val="25000"/>
                  </a:schemeClr>
                </a:solidFill>
                <a:latin typeface="Arial" panose="020B0604020202020204" pitchFamily="34" charset="0"/>
              </a:rPr>
              <a:t>Hydraulique : </a:t>
            </a:r>
            <a:r>
              <a:rPr lang="fr-FR" sz="1600" dirty="0">
                <a:solidFill>
                  <a:srgbClr val="000000"/>
                </a:solidFill>
                <a:latin typeface="Arial" panose="020B0604020202020204" pitchFamily="34" charset="0"/>
              </a:rPr>
              <a:t>	Branche appliquée de la Mécanique des fluides qui traite des 		écoulements d’eau dans les conduites, les rivières, les canaux ou 		dans des ouvrages divers.</a:t>
            </a:r>
          </a:p>
          <a:p>
            <a:pPr algn="just"/>
            <a:endParaRPr lang="fr-FR" sz="1600" dirty="0">
              <a:solidFill>
                <a:srgbClr val="000000"/>
              </a:solidFill>
              <a:latin typeface="Arial" panose="020B0604020202020204" pitchFamily="34" charset="0"/>
            </a:endParaRPr>
          </a:p>
          <a:p>
            <a:pPr algn="just"/>
            <a:r>
              <a:rPr lang="fr-FR" sz="1600" dirty="0">
                <a:solidFill>
                  <a:srgbClr val="000000"/>
                </a:solidFill>
                <a:latin typeface="Arial" panose="020B0604020202020204" pitchFamily="34" charset="0"/>
              </a:rPr>
              <a:t>		L'hydraulique constitue le domaine scientifique sur lequel s'appuient 		beaucoup de modèles hydrologiques.</a:t>
            </a:r>
          </a:p>
        </p:txBody>
      </p:sp>
    </p:spTree>
    <p:extLst>
      <p:ext uri="{BB962C8B-B14F-4D97-AF65-F5344CB8AC3E}">
        <p14:creationId xmlns:p14="http://schemas.microsoft.com/office/powerpoint/2010/main" val="2853493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06103" y="1235166"/>
            <a:ext cx="8098971" cy="1169551"/>
          </a:xfrm>
          <a:prstGeom prst="rect">
            <a:avLst/>
          </a:prstGeom>
          <a:noFill/>
        </p:spPr>
        <p:txBody>
          <a:bodyPr wrap="square" rtlCol="0">
            <a:spAutoFit/>
          </a:bodyPr>
          <a:lstStyle/>
          <a:p>
            <a:r>
              <a:rPr lang="fr-FR" dirty="0">
                <a:latin typeface="Calibri" panose="020F0502020204030204" pitchFamily="34" charset="0"/>
              </a:rPr>
              <a:t>Lorsque nous sommes en présence de cours d’eau naturels, la géométrie est irrégulière et complexe. La section d’un cours d’eau est représentée par une coupe transversale détaillée. La section peut être parfois décrite par une combinaison de sections régulières.</a:t>
            </a:r>
          </a:p>
          <a:p>
            <a:r>
              <a:rPr lang="fr-FR" dirty="0">
                <a:latin typeface="Calibri" panose="020F0502020204030204" pitchFamily="34" charset="0"/>
              </a:rPr>
              <a:t>&gt; Les propriétés sont calculées par des méthodes graphiques ou numériques en fonction de la hauteur d’eau au-dessus du fond (talweg) et elles sont présentées sous forme de tableau.</a:t>
            </a:r>
          </a:p>
        </p:txBody>
      </p:sp>
      <p:sp>
        <p:nvSpPr>
          <p:cNvPr id="5" name="Text Box 2">
            <a:extLst>
              <a:ext uri="{FF2B5EF4-FFF2-40B4-BE49-F238E27FC236}">
                <a16:creationId xmlns:a16="http://schemas.microsoft.com/office/drawing/2014/main" id="{BC0A33D2-4C54-4BC4-90EB-610D451BF83D}"/>
              </a:ext>
            </a:extLst>
          </p:cNvPr>
          <p:cNvSpPr txBox="1">
            <a:spLocks noChangeArrowheads="1"/>
          </p:cNvSpPr>
          <p:nvPr/>
        </p:nvSpPr>
        <p:spPr bwMode="auto">
          <a:xfrm>
            <a:off x="-197158" y="171336"/>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6" name="Text Box 2">
            <a:extLst>
              <a:ext uri="{FF2B5EF4-FFF2-40B4-BE49-F238E27FC236}">
                <a16:creationId xmlns:a16="http://schemas.microsoft.com/office/drawing/2014/main" id="{C01F6B4F-C226-4AA6-B62F-4261FE12BC97}"/>
              </a:ext>
            </a:extLst>
          </p:cNvPr>
          <p:cNvSpPr txBox="1">
            <a:spLocks noChangeArrowheads="1"/>
          </p:cNvSpPr>
          <p:nvPr/>
        </p:nvSpPr>
        <p:spPr bwMode="auto">
          <a:xfrm>
            <a:off x="315723" y="579876"/>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2. En rivière…</a:t>
            </a:r>
          </a:p>
        </p:txBody>
      </p:sp>
    </p:spTree>
    <p:extLst>
      <p:ext uri="{BB962C8B-B14F-4D97-AF65-F5344CB8AC3E}">
        <p14:creationId xmlns:p14="http://schemas.microsoft.com/office/powerpoint/2010/main" val="2198833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rofil en travers"/>
          <p:cNvPicPr>
            <a:picLocks noChangeAspect="1" noChangeArrowheads="1"/>
          </p:cNvPicPr>
          <p:nvPr/>
        </p:nvPicPr>
        <p:blipFill>
          <a:blip r:embed="rId2" cstate="print">
            <a:extLst>
              <a:ext uri="{28A0092B-C50C-407E-A947-70E740481C1C}">
                <a14:useLocalDpi xmlns:a14="http://schemas.microsoft.com/office/drawing/2010/main" val="0"/>
              </a:ext>
            </a:extLst>
          </a:blip>
          <a:srcRect t="15321"/>
          <a:stretch>
            <a:fillRect/>
          </a:stretch>
        </p:blipFill>
        <p:spPr bwMode="auto">
          <a:xfrm>
            <a:off x="119063" y="1300163"/>
            <a:ext cx="8748712" cy="487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Freeform 3"/>
          <p:cNvSpPr>
            <a:spLocks/>
          </p:cNvSpPr>
          <p:nvPr/>
        </p:nvSpPr>
        <p:spPr bwMode="auto">
          <a:xfrm>
            <a:off x="2065338" y="2359025"/>
            <a:ext cx="5097462" cy="2060575"/>
          </a:xfrm>
          <a:custGeom>
            <a:avLst/>
            <a:gdLst>
              <a:gd name="T0" fmla="*/ 2147483647 w 3211"/>
              <a:gd name="T1" fmla="*/ 65524063 h 1298"/>
              <a:gd name="T2" fmla="*/ 2147483647 w 3211"/>
              <a:gd name="T3" fmla="*/ 393144375 h 1298"/>
              <a:gd name="T4" fmla="*/ 2147483647 w 3211"/>
              <a:gd name="T5" fmla="*/ 619958438 h 1298"/>
              <a:gd name="T6" fmla="*/ 2147483647 w 3211"/>
              <a:gd name="T7" fmla="*/ 1103828438 h 1298"/>
              <a:gd name="T8" fmla="*/ 2147483647 w 3211"/>
              <a:gd name="T9" fmla="*/ 1197075013 h 1298"/>
              <a:gd name="T10" fmla="*/ 2147483647 w 3211"/>
              <a:gd name="T11" fmla="*/ 1330642500 h 1298"/>
              <a:gd name="T12" fmla="*/ 2147483647 w 3211"/>
              <a:gd name="T13" fmla="*/ 1633061250 h 1298"/>
              <a:gd name="T14" fmla="*/ 2147483647 w 3211"/>
              <a:gd name="T15" fmla="*/ 1769149688 h 1298"/>
              <a:gd name="T16" fmla="*/ 2147483647 w 3211"/>
              <a:gd name="T17" fmla="*/ 2026205625 h 1298"/>
              <a:gd name="T18" fmla="*/ 2147483647 w 3211"/>
              <a:gd name="T19" fmla="*/ 2116931250 h 1298"/>
              <a:gd name="T20" fmla="*/ 2147483647 w 3211"/>
              <a:gd name="T21" fmla="*/ 2147483647 h 1298"/>
              <a:gd name="T22" fmla="*/ 2147483647 w 3211"/>
              <a:gd name="T23" fmla="*/ 2147483647 h 1298"/>
              <a:gd name="T24" fmla="*/ 2147483647 w 3211"/>
              <a:gd name="T25" fmla="*/ 2147483647 h 1298"/>
              <a:gd name="T26" fmla="*/ 2147483647 w 3211"/>
              <a:gd name="T27" fmla="*/ 2147483647 h 1298"/>
              <a:gd name="T28" fmla="*/ 2147483647 w 3211"/>
              <a:gd name="T29" fmla="*/ 2147483647 h 1298"/>
              <a:gd name="T30" fmla="*/ 2147483647 w 3211"/>
              <a:gd name="T31" fmla="*/ 2147483647 h 1298"/>
              <a:gd name="T32" fmla="*/ 2147483647 w 3211"/>
              <a:gd name="T33" fmla="*/ 2147483647 h 1298"/>
              <a:gd name="T34" fmla="*/ 2147483647 w 3211"/>
              <a:gd name="T35" fmla="*/ 2147483647 h 1298"/>
              <a:gd name="T36" fmla="*/ 2147483647 w 3211"/>
              <a:gd name="T37" fmla="*/ 2147483647 h 1298"/>
              <a:gd name="T38" fmla="*/ 2147483647 w 3211"/>
              <a:gd name="T39" fmla="*/ 2147483647 h 1298"/>
              <a:gd name="T40" fmla="*/ 2147483647 w 3211"/>
              <a:gd name="T41" fmla="*/ 2147483647 h 1298"/>
              <a:gd name="T42" fmla="*/ 2147483647 w 3211"/>
              <a:gd name="T43" fmla="*/ 2147483647 h 1298"/>
              <a:gd name="T44" fmla="*/ 2147483647 w 3211"/>
              <a:gd name="T45" fmla="*/ 2147483647 h 1298"/>
              <a:gd name="T46" fmla="*/ 2147483647 w 3211"/>
              <a:gd name="T47" fmla="*/ 2147483647 h 1298"/>
              <a:gd name="T48" fmla="*/ 2147483647 w 3211"/>
              <a:gd name="T49" fmla="*/ 2147483647 h 1298"/>
              <a:gd name="T50" fmla="*/ 2147483647 w 3211"/>
              <a:gd name="T51" fmla="*/ 2147483647 h 1298"/>
              <a:gd name="T52" fmla="*/ 2147483647 w 3211"/>
              <a:gd name="T53" fmla="*/ 2147483647 h 1298"/>
              <a:gd name="T54" fmla="*/ 2147483647 w 3211"/>
              <a:gd name="T55" fmla="*/ 2147483647 h 1298"/>
              <a:gd name="T56" fmla="*/ 2147483647 w 3211"/>
              <a:gd name="T57" fmla="*/ 2147483647 h 1298"/>
              <a:gd name="T58" fmla="*/ 2147483647 w 3211"/>
              <a:gd name="T59" fmla="*/ 2147483647 h 1298"/>
              <a:gd name="T60" fmla="*/ 2147483647 w 3211"/>
              <a:gd name="T61" fmla="*/ 2147483647 h 1298"/>
              <a:gd name="T62" fmla="*/ 2147483647 w 3211"/>
              <a:gd name="T63" fmla="*/ 2011084688 h 1298"/>
              <a:gd name="T64" fmla="*/ 2147483647 w 3211"/>
              <a:gd name="T65" fmla="*/ 1920359063 h 1298"/>
              <a:gd name="T66" fmla="*/ 2147483647 w 3211"/>
              <a:gd name="T67" fmla="*/ 1859875313 h 1298"/>
              <a:gd name="T68" fmla="*/ 2147483647 w 3211"/>
              <a:gd name="T69" fmla="*/ 1799391563 h 1298"/>
              <a:gd name="T70" fmla="*/ 725804929 w 3211"/>
              <a:gd name="T71" fmla="*/ 997981875 h 1298"/>
              <a:gd name="T72" fmla="*/ 0 w 3211"/>
              <a:gd name="T73" fmla="*/ 0 h 12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211"/>
              <a:gd name="T112" fmla="*/ 0 h 1298"/>
              <a:gd name="T113" fmla="*/ 3211 w 3211"/>
              <a:gd name="T114" fmla="*/ 1298 h 12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211" h="1298">
                <a:moveTo>
                  <a:pt x="3211" y="26"/>
                </a:moveTo>
                <a:cubicBezTo>
                  <a:pt x="3206" y="51"/>
                  <a:pt x="3175" y="119"/>
                  <a:pt x="3162" y="156"/>
                </a:cubicBezTo>
                <a:cubicBezTo>
                  <a:pt x="3149" y="193"/>
                  <a:pt x="3150" y="199"/>
                  <a:pt x="3132" y="246"/>
                </a:cubicBezTo>
                <a:cubicBezTo>
                  <a:pt x="3109" y="311"/>
                  <a:pt x="3069" y="397"/>
                  <a:pt x="3054" y="438"/>
                </a:cubicBezTo>
                <a:cubicBezTo>
                  <a:pt x="3047" y="460"/>
                  <a:pt x="3039" y="460"/>
                  <a:pt x="3029" y="475"/>
                </a:cubicBezTo>
                <a:cubicBezTo>
                  <a:pt x="3019" y="490"/>
                  <a:pt x="3011" y="499"/>
                  <a:pt x="2994" y="528"/>
                </a:cubicBezTo>
                <a:cubicBezTo>
                  <a:pt x="2983" y="572"/>
                  <a:pt x="2953" y="610"/>
                  <a:pt x="2928" y="648"/>
                </a:cubicBezTo>
                <a:cubicBezTo>
                  <a:pt x="2917" y="664"/>
                  <a:pt x="2904" y="702"/>
                  <a:pt x="2904" y="702"/>
                </a:cubicBezTo>
                <a:cubicBezTo>
                  <a:pt x="2900" y="749"/>
                  <a:pt x="2900" y="768"/>
                  <a:pt x="2880" y="804"/>
                </a:cubicBezTo>
                <a:cubicBezTo>
                  <a:pt x="2873" y="817"/>
                  <a:pt x="2864" y="828"/>
                  <a:pt x="2856" y="840"/>
                </a:cubicBezTo>
                <a:cubicBezTo>
                  <a:pt x="2852" y="846"/>
                  <a:pt x="2844" y="858"/>
                  <a:pt x="2844" y="858"/>
                </a:cubicBezTo>
                <a:cubicBezTo>
                  <a:pt x="2831" y="871"/>
                  <a:pt x="2814" y="880"/>
                  <a:pt x="2802" y="894"/>
                </a:cubicBezTo>
                <a:cubicBezTo>
                  <a:pt x="2766" y="937"/>
                  <a:pt x="2833" y="887"/>
                  <a:pt x="2778" y="924"/>
                </a:cubicBezTo>
                <a:cubicBezTo>
                  <a:pt x="2762" y="971"/>
                  <a:pt x="2727" y="1010"/>
                  <a:pt x="2700" y="1050"/>
                </a:cubicBezTo>
                <a:cubicBezTo>
                  <a:pt x="2688" y="1068"/>
                  <a:pt x="2652" y="1092"/>
                  <a:pt x="2652" y="1092"/>
                </a:cubicBezTo>
                <a:cubicBezTo>
                  <a:pt x="2644" y="1115"/>
                  <a:pt x="2621" y="1138"/>
                  <a:pt x="2598" y="1146"/>
                </a:cubicBezTo>
                <a:cubicBezTo>
                  <a:pt x="2585" y="1166"/>
                  <a:pt x="2593" y="1164"/>
                  <a:pt x="2580" y="1164"/>
                </a:cubicBezTo>
                <a:cubicBezTo>
                  <a:pt x="2574" y="1170"/>
                  <a:pt x="2569" y="1177"/>
                  <a:pt x="2562" y="1182"/>
                </a:cubicBezTo>
                <a:cubicBezTo>
                  <a:pt x="2551" y="1191"/>
                  <a:pt x="2526" y="1206"/>
                  <a:pt x="2526" y="1206"/>
                </a:cubicBezTo>
                <a:cubicBezTo>
                  <a:pt x="2509" y="1257"/>
                  <a:pt x="2443" y="1245"/>
                  <a:pt x="2400" y="1248"/>
                </a:cubicBezTo>
                <a:cubicBezTo>
                  <a:pt x="2357" y="1280"/>
                  <a:pt x="2336" y="1284"/>
                  <a:pt x="2280" y="1290"/>
                </a:cubicBezTo>
                <a:cubicBezTo>
                  <a:pt x="2237" y="1298"/>
                  <a:pt x="2242" y="1284"/>
                  <a:pt x="2178" y="1272"/>
                </a:cubicBezTo>
                <a:cubicBezTo>
                  <a:pt x="2076" y="1272"/>
                  <a:pt x="1977" y="1245"/>
                  <a:pt x="1896" y="1218"/>
                </a:cubicBezTo>
                <a:cubicBezTo>
                  <a:pt x="1847" y="1202"/>
                  <a:pt x="1735" y="1171"/>
                  <a:pt x="1686" y="1146"/>
                </a:cubicBezTo>
                <a:cubicBezTo>
                  <a:pt x="1642" y="1127"/>
                  <a:pt x="1650" y="1117"/>
                  <a:pt x="1632" y="1103"/>
                </a:cubicBezTo>
                <a:cubicBezTo>
                  <a:pt x="1614" y="1089"/>
                  <a:pt x="1597" y="1081"/>
                  <a:pt x="1578" y="1062"/>
                </a:cubicBezTo>
                <a:cubicBezTo>
                  <a:pt x="1557" y="1050"/>
                  <a:pt x="1541" y="998"/>
                  <a:pt x="1518" y="990"/>
                </a:cubicBezTo>
                <a:cubicBezTo>
                  <a:pt x="1491" y="963"/>
                  <a:pt x="1480" y="947"/>
                  <a:pt x="1446" y="936"/>
                </a:cubicBezTo>
                <a:cubicBezTo>
                  <a:pt x="1416" y="891"/>
                  <a:pt x="1456" y="943"/>
                  <a:pt x="1410" y="912"/>
                </a:cubicBezTo>
                <a:cubicBezTo>
                  <a:pt x="1404" y="908"/>
                  <a:pt x="1403" y="899"/>
                  <a:pt x="1398" y="894"/>
                </a:cubicBezTo>
                <a:cubicBezTo>
                  <a:pt x="1369" y="869"/>
                  <a:pt x="1368" y="871"/>
                  <a:pt x="1338" y="864"/>
                </a:cubicBezTo>
                <a:cubicBezTo>
                  <a:pt x="1302" y="840"/>
                  <a:pt x="1267" y="822"/>
                  <a:pt x="1230" y="798"/>
                </a:cubicBezTo>
                <a:cubicBezTo>
                  <a:pt x="1216" y="789"/>
                  <a:pt x="1209" y="770"/>
                  <a:pt x="1194" y="762"/>
                </a:cubicBezTo>
                <a:cubicBezTo>
                  <a:pt x="1164" y="747"/>
                  <a:pt x="1177" y="755"/>
                  <a:pt x="1152" y="738"/>
                </a:cubicBezTo>
                <a:cubicBezTo>
                  <a:pt x="1138" y="716"/>
                  <a:pt x="1146" y="723"/>
                  <a:pt x="1128" y="714"/>
                </a:cubicBezTo>
                <a:cubicBezTo>
                  <a:pt x="983" y="660"/>
                  <a:pt x="450" y="498"/>
                  <a:pt x="288" y="396"/>
                </a:cubicBezTo>
                <a:cubicBezTo>
                  <a:pt x="100" y="277"/>
                  <a:pt x="47" y="69"/>
                  <a:pt x="0" y="0"/>
                </a:cubicBezTo>
              </a:path>
            </a:pathLst>
          </a:custGeom>
          <a:noFill/>
          <a:ln w="44450">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8436" name="Text Box 4"/>
          <p:cNvSpPr txBox="1">
            <a:spLocks noChangeArrowheads="1"/>
          </p:cNvSpPr>
          <p:nvPr/>
        </p:nvSpPr>
        <p:spPr bwMode="auto">
          <a:xfrm>
            <a:off x="4884738" y="2997200"/>
            <a:ext cx="1081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200" b="1">
                <a:cs typeface="Arial" charset="0"/>
              </a:rPr>
              <a:t>Tirant d’eau</a:t>
            </a:r>
          </a:p>
        </p:txBody>
      </p:sp>
      <p:sp>
        <p:nvSpPr>
          <p:cNvPr id="18437" name="Line 5"/>
          <p:cNvSpPr>
            <a:spLocks noChangeShapeType="1"/>
          </p:cNvSpPr>
          <p:nvPr/>
        </p:nvSpPr>
        <p:spPr bwMode="auto">
          <a:xfrm>
            <a:off x="323850" y="5516563"/>
            <a:ext cx="4318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8438" name="Text Box 6"/>
          <p:cNvSpPr txBox="1">
            <a:spLocks noChangeArrowheads="1"/>
          </p:cNvSpPr>
          <p:nvPr/>
        </p:nvSpPr>
        <p:spPr bwMode="auto">
          <a:xfrm>
            <a:off x="900113" y="5373688"/>
            <a:ext cx="18716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200" b="1">
                <a:solidFill>
                  <a:srgbClr val="993300"/>
                </a:solidFill>
                <a:cs typeface="Arial" charset="0"/>
              </a:rPr>
              <a:t>Périmètre mouillé (P) </a:t>
            </a:r>
          </a:p>
        </p:txBody>
      </p:sp>
      <p:sp>
        <p:nvSpPr>
          <p:cNvPr id="18440" name="Line 8"/>
          <p:cNvSpPr>
            <a:spLocks noChangeShapeType="1"/>
          </p:cNvSpPr>
          <p:nvPr/>
        </p:nvSpPr>
        <p:spPr bwMode="auto">
          <a:xfrm>
            <a:off x="7145338" y="2420938"/>
            <a:ext cx="0" cy="1295400"/>
          </a:xfrm>
          <a:prstGeom prst="line">
            <a:avLst/>
          </a:prstGeom>
          <a:noFill/>
          <a:ln w="38100">
            <a:solidFill>
              <a:srgbClr val="00CCFF"/>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8441" name="Line 9"/>
          <p:cNvSpPr>
            <a:spLocks noChangeShapeType="1"/>
          </p:cNvSpPr>
          <p:nvPr/>
        </p:nvSpPr>
        <p:spPr bwMode="auto">
          <a:xfrm flipV="1">
            <a:off x="323850" y="6453188"/>
            <a:ext cx="360363" cy="0"/>
          </a:xfrm>
          <a:prstGeom prst="line">
            <a:avLst/>
          </a:prstGeom>
          <a:noFill/>
          <a:ln w="38100">
            <a:solidFill>
              <a:srgbClr val="00CCFF"/>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8442" name="Text Box 10"/>
          <p:cNvSpPr txBox="1">
            <a:spLocks noChangeArrowheads="1"/>
          </p:cNvSpPr>
          <p:nvPr/>
        </p:nvSpPr>
        <p:spPr bwMode="auto">
          <a:xfrm>
            <a:off x="900113" y="6308725"/>
            <a:ext cx="27352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200" b="1">
                <a:solidFill>
                  <a:srgbClr val="0094C8"/>
                </a:solidFill>
                <a:cs typeface="Arial" charset="0"/>
              </a:rPr>
              <a:t>Profondeur moyenne (hm)  = S/L</a:t>
            </a:r>
          </a:p>
        </p:txBody>
      </p:sp>
      <p:sp>
        <p:nvSpPr>
          <p:cNvPr id="18443" name="Rectangle 11"/>
          <p:cNvSpPr>
            <a:spLocks noChangeArrowheads="1"/>
          </p:cNvSpPr>
          <p:nvPr/>
        </p:nvSpPr>
        <p:spPr bwMode="auto">
          <a:xfrm>
            <a:off x="250825" y="5876925"/>
            <a:ext cx="503238" cy="215900"/>
          </a:xfrm>
          <a:prstGeom prst="rect">
            <a:avLst/>
          </a:prstGeom>
          <a:solidFill>
            <a:srgbClr val="FFFF00"/>
          </a:solidFill>
          <a:ln w="6350">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800"/>
          </a:p>
        </p:txBody>
      </p:sp>
      <p:sp>
        <p:nvSpPr>
          <p:cNvPr id="18444" name="Text Box 12"/>
          <p:cNvSpPr txBox="1">
            <a:spLocks noChangeArrowheads="1"/>
          </p:cNvSpPr>
          <p:nvPr/>
        </p:nvSpPr>
        <p:spPr bwMode="auto">
          <a:xfrm>
            <a:off x="900113" y="5876925"/>
            <a:ext cx="172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200" b="1">
                <a:cs typeface="Arial" charset="0"/>
              </a:rPr>
              <a:t>Section mouillée (S)</a:t>
            </a:r>
          </a:p>
        </p:txBody>
      </p:sp>
      <p:sp>
        <p:nvSpPr>
          <p:cNvPr id="18445" name="Text Box 13"/>
          <p:cNvSpPr txBox="1">
            <a:spLocks noChangeArrowheads="1"/>
          </p:cNvSpPr>
          <p:nvPr/>
        </p:nvSpPr>
        <p:spPr bwMode="auto">
          <a:xfrm>
            <a:off x="5940425" y="6249988"/>
            <a:ext cx="2735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200" b="1">
                <a:solidFill>
                  <a:srgbClr val="CC0066"/>
                </a:solidFill>
                <a:cs typeface="Arial" charset="0"/>
              </a:rPr>
              <a:t>Rayon hydraulique (R)  = S/P</a:t>
            </a:r>
          </a:p>
        </p:txBody>
      </p:sp>
      <p:sp>
        <p:nvSpPr>
          <p:cNvPr id="18446" name="Line 14"/>
          <p:cNvSpPr>
            <a:spLocks noChangeShapeType="1"/>
          </p:cNvSpPr>
          <p:nvPr/>
        </p:nvSpPr>
        <p:spPr bwMode="auto">
          <a:xfrm>
            <a:off x="5508625" y="6394450"/>
            <a:ext cx="431800"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8447" name="Line 15"/>
          <p:cNvSpPr>
            <a:spLocks noChangeShapeType="1"/>
          </p:cNvSpPr>
          <p:nvPr/>
        </p:nvSpPr>
        <p:spPr bwMode="auto">
          <a:xfrm>
            <a:off x="323850" y="5157788"/>
            <a:ext cx="4318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8448" name="Text Box 17"/>
          <p:cNvSpPr txBox="1">
            <a:spLocks noChangeArrowheads="1"/>
          </p:cNvSpPr>
          <p:nvPr/>
        </p:nvSpPr>
        <p:spPr bwMode="auto">
          <a:xfrm>
            <a:off x="900113" y="5013325"/>
            <a:ext cx="18716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200" b="1">
                <a:solidFill>
                  <a:schemeClr val="accent2"/>
                </a:solidFill>
                <a:cs typeface="Arial" charset="0"/>
              </a:rPr>
              <a:t>Largeur au miroir (L)</a:t>
            </a:r>
          </a:p>
        </p:txBody>
      </p:sp>
      <p:sp>
        <p:nvSpPr>
          <p:cNvPr id="18454" name="Text Box 12"/>
          <p:cNvSpPr txBox="1">
            <a:spLocks noChangeArrowheads="1"/>
          </p:cNvSpPr>
          <p:nvPr/>
        </p:nvSpPr>
        <p:spPr bwMode="auto">
          <a:xfrm>
            <a:off x="3460750" y="6524625"/>
            <a:ext cx="2160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800" b="1">
                <a:solidFill>
                  <a:schemeClr val="bg1"/>
                </a:solidFill>
                <a:latin typeface="Comic Sans MS" pitchFamily="66" charset="0"/>
                <a:cs typeface="Times New Roman" pitchFamily="18" charset="0"/>
              </a:rPr>
              <a:t>hydraulique</a:t>
            </a:r>
          </a:p>
        </p:txBody>
      </p:sp>
      <p:sp>
        <p:nvSpPr>
          <p:cNvPr id="24" name="Line 14"/>
          <p:cNvSpPr>
            <a:spLocks noChangeShapeType="1"/>
          </p:cNvSpPr>
          <p:nvPr/>
        </p:nvSpPr>
        <p:spPr bwMode="auto">
          <a:xfrm flipH="1">
            <a:off x="6207125" y="2393950"/>
            <a:ext cx="12700" cy="114300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20" name="Text Box 2">
            <a:extLst>
              <a:ext uri="{FF2B5EF4-FFF2-40B4-BE49-F238E27FC236}">
                <a16:creationId xmlns:a16="http://schemas.microsoft.com/office/drawing/2014/main" id="{8EBF7915-2BD6-4D53-BC23-06BC2B396814}"/>
              </a:ext>
            </a:extLst>
          </p:cNvPr>
          <p:cNvSpPr txBox="1">
            <a:spLocks noChangeArrowheads="1"/>
          </p:cNvSpPr>
          <p:nvPr/>
        </p:nvSpPr>
        <p:spPr bwMode="auto">
          <a:xfrm>
            <a:off x="-197158" y="171336"/>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21" name="Text Box 2">
            <a:extLst>
              <a:ext uri="{FF2B5EF4-FFF2-40B4-BE49-F238E27FC236}">
                <a16:creationId xmlns:a16="http://schemas.microsoft.com/office/drawing/2014/main" id="{E9CD7810-8F75-43EF-8B74-F195937E7CD1}"/>
              </a:ext>
            </a:extLst>
          </p:cNvPr>
          <p:cNvSpPr txBox="1">
            <a:spLocks noChangeArrowheads="1"/>
          </p:cNvSpPr>
          <p:nvPr/>
        </p:nvSpPr>
        <p:spPr bwMode="auto">
          <a:xfrm>
            <a:off x="315723" y="579876"/>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2. En rivière… </a:t>
            </a:r>
            <a:r>
              <a:rPr lang="fr-FR" altLang="fr-FR" sz="2000" b="1" i="1" dirty="0">
                <a:latin typeface="+mn-lt"/>
                <a:cs typeface="Times New Roman" pitchFamily="18" charset="0"/>
              </a:rPr>
              <a:t>pas de relations mathématiques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964AB32-50D9-455E-9D87-97678AF0CB1E}"/>
              </a:ext>
            </a:extLst>
          </p:cNvPr>
          <p:cNvPicPr>
            <a:picLocks noChangeAspect="1"/>
          </p:cNvPicPr>
          <p:nvPr/>
        </p:nvPicPr>
        <p:blipFill>
          <a:blip r:embed="rId2"/>
          <a:stretch>
            <a:fillRect/>
          </a:stretch>
        </p:blipFill>
        <p:spPr>
          <a:xfrm>
            <a:off x="0" y="1007733"/>
            <a:ext cx="4819262" cy="2552213"/>
          </a:xfrm>
          <a:prstGeom prst="rect">
            <a:avLst/>
          </a:prstGeom>
        </p:spPr>
      </p:pic>
      <p:grpSp>
        <p:nvGrpSpPr>
          <p:cNvPr id="39" name="Group 15">
            <a:extLst>
              <a:ext uri="{FF2B5EF4-FFF2-40B4-BE49-F238E27FC236}">
                <a16:creationId xmlns:a16="http://schemas.microsoft.com/office/drawing/2014/main" id="{E040EE4E-D153-408D-A73B-C753004BB110}"/>
              </a:ext>
            </a:extLst>
          </p:cNvPr>
          <p:cNvGrpSpPr>
            <a:grpSpLocks/>
          </p:cNvGrpSpPr>
          <p:nvPr/>
        </p:nvGrpSpPr>
        <p:grpSpPr bwMode="auto">
          <a:xfrm>
            <a:off x="321275" y="4345866"/>
            <a:ext cx="4176712" cy="2182813"/>
            <a:chOff x="0" y="2704"/>
            <a:chExt cx="2857" cy="1375"/>
          </a:xfrm>
        </p:grpSpPr>
        <p:pic>
          <p:nvPicPr>
            <p:cNvPr id="40" name="Picture 16" descr="uec 08 - planche 2 tableau">
              <a:extLst>
                <a:ext uri="{FF2B5EF4-FFF2-40B4-BE49-F238E27FC236}">
                  <a16:creationId xmlns:a16="http://schemas.microsoft.com/office/drawing/2014/main" id="{DA5159CA-EBB2-4C1F-8E85-D3CE96100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31"/>
              <a:ext cx="2857" cy="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Line 17">
              <a:extLst>
                <a:ext uri="{FF2B5EF4-FFF2-40B4-BE49-F238E27FC236}">
                  <a16:creationId xmlns:a16="http://schemas.microsoft.com/office/drawing/2014/main" id="{7C01B4BC-0CF2-4A1C-9E22-C6DF3314804B}"/>
                </a:ext>
              </a:extLst>
            </p:cNvPr>
            <p:cNvSpPr>
              <a:spLocks noChangeAspect="1" noChangeShapeType="1"/>
            </p:cNvSpPr>
            <p:nvPr/>
          </p:nvSpPr>
          <p:spPr bwMode="auto">
            <a:xfrm>
              <a:off x="567" y="2886"/>
              <a:ext cx="317" cy="3"/>
            </a:xfrm>
            <a:prstGeom prst="line">
              <a:avLst/>
            </a:prstGeom>
            <a:noFill/>
            <a:ln w="19050">
              <a:solidFill>
                <a:srgbClr val="0000FF"/>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fr-FR"/>
            </a:p>
          </p:txBody>
        </p:sp>
        <p:sp>
          <p:nvSpPr>
            <p:cNvPr id="42" name="Freeform 18">
              <a:extLst>
                <a:ext uri="{FF2B5EF4-FFF2-40B4-BE49-F238E27FC236}">
                  <a16:creationId xmlns:a16="http://schemas.microsoft.com/office/drawing/2014/main" id="{9C12EF6F-094D-4EC7-BD15-DE3A02288173}"/>
                </a:ext>
              </a:extLst>
            </p:cNvPr>
            <p:cNvSpPr>
              <a:spLocks/>
            </p:cNvSpPr>
            <p:nvPr/>
          </p:nvSpPr>
          <p:spPr bwMode="auto">
            <a:xfrm>
              <a:off x="974" y="2840"/>
              <a:ext cx="545" cy="91"/>
            </a:xfrm>
            <a:custGeom>
              <a:avLst/>
              <a:gdLst>
                <a:gd name="T0" fmla="*/ 20 w 1236"/>
                <a:gd name="T1" fmla="*/ 20 h 154"/>
                <a:gd name="T2" fmla="*/ 49 w 1236"/>
                <a:gd name="T3" fmla="*/ 17 h 154"/>
                <a:gd name="T4" fmla="*/ 82 w 1236"/>
                <a:gd name="T5" fmla="*/ 34 h 154"/>
                <a:gd name="T6" fmla="*/ 130 w 1236"/>
                <a:gd name="T7" fmla="*/ 41 h 154"/>
                <a:gd name="T8" fmla="*/ 156 w 1236"/>
                <a:gd name="T9" fmla="*/ 44 h 154"/>
                <a:gd name="T10" fmla="*/ 179 w 1236"/>
                <a:gd name="T11" fmla="*/ 30 h 154"/>
                <a:gd name="T12" fmla="*/ 209 w 1236"/>
                <a:gd name="T13" fmla="*/ 53 h 154"/>
                <a:gd name="T14" fmla="*/ 233 w 1236"/>
                <a:gd name="T15" fmla="*/ 43 h 154"/>
                <a:gd name="T16" fmla="*/ 240 w 1236"/>
                <a:gd name="T17" fmla="*/ 10 h 154"/>
                <a:gd name="T18" fmla="*/ 0 w 1236"/>
                <a:gd name="T19" fmla="*/ 0 h 154"/>
                <a:gd name="T20" fmla="*/ 20 w 1236"/>
                <a:gd name="T21" fmla="*/ 20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36"/>
                <a:gd name="T34" fmla="*/ 0 h 154"/>
                <a:gd name="T35" fmla="*/ 1236 w 1236"/>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36" h="154">
                  <a:moveTo>
                    <a:pt x="104" y="56"/>
                  </a:moveTo>
                  <a:cubicBezTo>
                    <a:pt x="115" y="90"/>
                    <a:pt x="204" y="45"/>
                    <a:pt x="252" y="48"/>
                  </a:cubicBezTo>
                  <a:cubicBezTo>
                    <a:pt x="287" y="50"/>
                    <a:pt x="385" y="95"/>
                    <a:pt x="420" y="96"/>
                  </a:cubicBezTo>
                  <a:cubicBezTo>
                    <a:pt x="486" y="109"/>
                    <a:pt x="601" y="110"/>
                    <a:pt x="668" y="116"/>
                  </a:cubicBezTo>
                  <a:cubicBezTo>
                    <a:pt x="709" y="124"/>
                    <a:pt x="760" y="121"/>
                    <a:pt x="801" y="127"/>
                  </a:cubicBezTo>
                  <a:cubicBezTo>
                    <a:pt x="855" y="113"/>
                    <a:pt x="865" y="81"/>
                    <a:pt x="921" y="85"/>
                  </a:cubicBezTo>
                  <a:cubicBezTo>
                    <a:pt x="982" y="105"/>
                    <a:pt x="997" y="154"/>
                    <a:pt x="1076" y="152"/>
                  </a:cubicBezTo>
                  <a:cubicBezTo>
                    <a:pt x="1104" y="143"/>
                    <a:pt x="1173" y="133"/>
                    <a:pt x="1200" y="124"/>
                  </a:cubicBezTo>
                  <a:cubicBezTo>
                    <a:pt x="1218" y="96"/>
                    <a:pt x="1215" y="35"/>
                    <a:pt x="1236" y="28"/>
                  </a:cubicBezTo>
                  <a:lnTo>
                    <a:pt x="0" y="0"/>
                  </a:lnTo>
                  <a:lnTo>
                    <a:pt x="104" y="56"/>
                  </a:lnTo>
                  <a:close/>
                </a:path>
              </a:pathLst>
            </a:custGeom>
            <a:solidFill>
              <a:srgbClr val="F4EE00">
                <a:alpha val="43137"/>
              </a:srgbClr>
            </a:solidFill>
            <a:ln w="9525">
              <a:solidFill>
                <a:schemeClr val="tx1"/>
              </a:solidFill>
              <a:round/>
              <a:headEnd/>
              <a:tailEnd/>
            </a:ln>
          </p:spPr>
          <p:txBody>
            <a:bodyPr/>
            <a:lstStyle/>
            <a:p>
              <a:endParaRPr lang="fr-FR"/>
            </a:p>
          </p:txBody>
        </p:sp>
        <p:sp>
          <p:nvSpPr>
            <p:cNvPr id="43" name="Line 19">
              <a:extLst>
                <a:ext uri="{FF2B5EF4-FFF2-40B4-BE49-F238E27FC236}">
                  <a16:creationId xmlns:a16="http://schemas.microsoft.com/office/drawing/2014/main" id="{4474BC8F-2BF0-4359-94EE-E0925AC65BA4}"/>
                </a:ext>
              </a:extLst>
            </p:cNvPr>
            <p:cNvSpPr>
              <a:spLocks noChangeAspect="1" noChangeShapeType="1"/>
            </p:cNvSpPr>
            <p:nvPr/>
          </p:nvSpPr>
          <p:spPr bwMode="auto">
            <a:xfrm>
              <a:off x="1746" y="2863"/>
              <a:ext cx="1" cy="68"/>
            </a:xfrm>
            <a:prstGeom prst="line">
              <a:avLst/>
            </a:prstGeom>
            <a:noFill/>
            <a:ln w="25400">
              <a:solidFill>
                <a:srgbClr val="00CC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4" name="Line 20">
              <a:extLst>
                <a:ext uri="{FF2B5EF4-FFF2-40B4-BE49-F238E27FC236}">
                  <a16:creationId xmlns:a16="http://schemas.microsoft.com/office/drawing/2014/main" id="{CB8B0326-5744-4409-8FDA-86FD4F880C71}"/>
                </a:ext>
              </a:extLst>
            </p:cNvPr>
            <p:cNvSpPr>
              <a:spLocks noChangeAspect="1" noChangeShapeType="1"/>
            </p:cNvSpPr>
            <p:nvPr/>
          </p:nvSpPr>
          <p:spPr bwMode="auto">
            <a:xfrm>
              <a:off x="2652" y="2863"/>
              <a:ext cx="1" cy="68"/>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45" name="Freeform 21">
              <a:extLst>
                <a:ext uri="{FF2B5EF4-FFF2-40B4-BE49-F238E27FC236}">
                  <a16:creationId xmlns:a16="http://schemas.microsoft.com/office/drawing/2014/main" id="{E3DDF7B0-C56E-46A6-B657-FBF5173CF68D}"/>
                </a:ext>
              </a:extLst>
            </p:cNvPr>
            <p:cNvSpPr>
              <a:spLocks/>
            </p:cNvSpPr>
            <p:nvPr/>
          </p:nvSpPr>
          <p:spPr bwMode="auto">
            <a:xfrm>
              <a:off x="1927" y="2886"/>
              <a:ext cx="499" cy="45"/>
            </a:xfrm>
            <a:custGeom>
              <a:avLst/>
              <a:gdLst>
                <a:gd name="T0" fmla="*/ 199 w 1253"/>
                <a:gd name="T1" fmla="*/ 2 h 150"/>
                <a:gd name="T2" fmla="*/ 197 w 1253"/>
                <a:gd name="T3" fmla="*/ 5 h 150"/>
                <a:gd name="T4" fmla="*/ 192 w 1253"/>
                <a:gd name="T5" fmla="*/ 11 h 150"/>
                <a:gd name="T6" fmla="*/ 170 w 1253"/>
                <a:gd name="T7" fmla="*/ 14 h 150"/>
                <a:gd name="T8" fmla="*/ 148 w 1253"/>
                <a:gd name="T9" fmla="*/ 7 h 150"/>
                <a:gd name="T10" fmla="*/ 130 w 1253"/>
                <a:gd name="T11" fmla="*/ 11 h 150"/>
                <a:gd name="T12" fmla="*/ 106 w 1253"/>
                <a:gd name="T13" fmla="*/ 10 h 150"/>
                <a:gd name="T14" fmla="*/ 80 w 1253"/>
                <a:gd name="T15" fmla="*/ 10 h 150"/>
                <a:gd name="T16" fmla="*/ 67 w 1253"/>
                <a:gd name="T17" fmla="*/ 9 h 150"/>
                <a:gd name="T18" fmla="*/ 45 w 1253"/>
                <a:gd name="T19" fmla="*/ 4 h 150"/>
                <a:gd name="T20" fmla="*/ 23 w 1253"/>
                <a:gd name="T21" fmla="*/ 5 h 150"/>
                <a:gd name="T22" fmla="*/ 0 w 1253"/>
                <a:gd name="T23" fmla="*/ 0 h 1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53"/>
                <a:gd name="T37" fmla="*/ 0 h 150"/>
                <a:gd name="T38" fmla="*/ 1253 w 1253"/>
                <a:gd name="T39" fmla="*/ 150 h 1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53" h="150">
                  <a:moveTo>
                    <a:pt x="1253" y="18"/>
                  </a:moveTo>
                  <a:cubicBezTo>
                    <a:pt x="1249" y="31"/>
                    <a:pt x="1249" y="35"/>
                    <a:pt x="1242" y="53"/>
                  </a:cubicBezTo>
                  <a:cubicBezTo>
                    <a:pt x="1235" y="71"/>
                    <a:pt x="1237" y="110"/>
                    <a:pt x="1209" y="126"/>
                  </a:cubicBezTo>
                  <a:lnTo>
                    <a:pt x="1071" y="150"/>
                  </a:lnTo>
                  <a:lnTo>
                    <a:pt x="933" y="78"/>
                  </a:lnTo>
                  <a:lnTo>
                    <a:pt x="819" y="120"/>
                  </a:lnTo>
                  <a:lnTo>
                    <a:pt x="669" y="108"/>
                  </a:lnTo>
                  <a:lnTo>
                    <a:pt x="507" y="108"/>
                  </a:lnTo>
                  <a:lnTo>
                    <a:pt x="423" y="96"/>
                  </a:lnTo>
                  <a:lnTo>
                    <a:pt x="285" y="42"/>
                  </a:lnTo>
                  <a:lnTo>
                    <a:pt x="147" y="59"/>
                  </a:lnTo>
                  <a:lnTo>
                    <a:pt x="0" y="0"/>
                  </a:lnTo>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6" name="Line 22">
              <a:extLst>
                <a:ext uri="{FF2B5EF4-FFF2-40B4-BE49-F238E27FC236}">
                  <a16:creationId xmlns:a16="http://schemas.microsoft.com/office/drawing/2014/main" id="{FDCB9773-A73F-4374-90F6-D97B0FA19252}"/>
                </a:ext>
              </a:extLst>
            </p:cNvPr>
            <p:cNvSpPr>
              <a:spLocks noChangeAspect="1" noChangeShapeType="1"/>
            </p:cNvSpPr>
            <p:nvPr/>
          </p:nvSpPr>
          <p:spPr bwMode="auto">
            <a:xfrm flipV="1">
              <a:off x="295" y="2704"/>
              <a:ext cx="3" cy="23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fr-FR"/>
            </a:p>
          </p:txBody>
        </p:sp>
      </p:grpSp>
      <p:sp>
        <p:nvSpPr>
          <p:cNvPr id="47" name="Text Box 2">
            <a:extLst>
              <a:ext uri="{FF2B5EF4-FFF2-40B4-BE49-F238E27FC236}">
                <a16:creationId xmlns:a16="http://schemas.microsoft.com/office/drawing/2014/main" id="{A8B99B99-C2A8-4219-81BB-71AA63348DC8}"/>
              </a:ext>
            </a:extLst>
          </p:cNvPr>
          <p:cNvSpPr txBox="1">
            <a:spLocks noChangeArrowheads="1"/>
          </p:cNvSpPr>
          <p:nvPr/>
        </p:nvSpPr>
        <p:spPr bwMode="auto">
          <a:xfrm>
            <a:off x="4819262" y="5314038"/>
            <a:ext cx="3409453" cy="30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1600" b="1" dirty="0">
                <a:latin typeface="Calibri" panose="020F0502020204030204" pitchFamily="34" charset="0"/>
                <a:cs typeface="Times New Roman" pitchFamily="18" charset="0"/>
              </a:rPr>
              <a:t>	Les tables sont  à construire</a:t>
            </a:r>
            <a:endParaRPr lang="fr-FR" altLang="fr-FR" sz="1600" b="1" i="1" dirty="0">
              <a:latin typeface="Calibri" panose="020F0502020204030204" pitchFamily="34" charset="0"/>
              <a:cs typeface="Times New Roman" pitchFamily="18" charset="0"/>
            </a:endParaRPr>
          </a:p>
        </p:txBody>
      </p:sp>
      <p:sp>
        <p:nvSpPr>
          <p:cNvPr id="14" name="Text Box 2">
            <a:extLst>
              <a:ext uri="{FF2B5EF4-FFF2-40B4-BE49-F238E27FC236}">
                <a16:creationId xmlns:a16="http://schemas.microsoft.com/office/drawing/2014/main" id="{CD1F394F-096D-4AA5-81F0-015680D12834}"/>
              </a:ext>
            </a:extLst>
          </p:cNvPr>
          <p:cNvSpPr txBox="1">
            <a:spLocks noChangeArrowheads="1"/>
          </p:cNvSpPr>
          <p:nvPr/>
        </p:nvSpPr>
        <p:spPr bwMode="auto">
          <a:xfrm>
            <a:off x="-197158" y="171336"/>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15" name="Text Box 2">
            <a:extLst>
              <a:ext uri="{FF2B5EF4-FFF2-40B4-BE49-F238E27FC236}">
                <a16:creationId xmlns:a16="http://schemas.microsoft.com/office/drawing/2014/main" id="{B547FBC8-CA2E-4FA0-8DC3-C8903E29123B}"/>
              </a:ext>
            </a:extLst>
          </p:cNvPr>
          <p:cNvSpPr txBox="1">
            <a:spLocks noChangeArrowheads="1"/>
          </p:cNvSpPr>
          <p:nvPr/>
        </p:nvSpPr>
        <p:spPr bwMode="auto">
          <a:xfrm>
            <a:off x="315723" y="579876"/>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2. En rivière… </a:t>
            </a:r>
            <a:r>
              <a:rPr lang="fr-FR" altLang="fr-FR" sz="2000" b="1" i="1" dirty="0">
                <a:latin typeface="+mn-lt"/>
                <a:cs typeface="Times New Roman" pitchFamily="18" charset="0"/>
              </a:rPr>
              <a:t>pas de relations mathématiques</a:t>
            </a:r>
          </a:p>
        </p:txBody>
      </p:sp>
    </p:spTree>
    <p:extLst>
      <p:ext uri="{BB962C8B-B14F-4D97-AF65-F5344CB8AC3E}">
        <p14:creationId xmlns:p14="http://schemas.microsoft.com/office/powerpoint/2010/main" val="196670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CA04818A-2D25-429D-90DA-703F9807F1FC}"/>
              </a:ext>
            </a:extLst>
          </p:cNvPr>
          <p:cNvGrpSpPr/>
          <p:nvPr/>
        </p:nvGrpSpPr>
        <p:grpSpPr>
          <a:xfrm>
            <a:off x="251618" y="2361839"/>
            <a:ext cx="8640763" cy="3889375"/>
            <a:chOff x="251618" y="2361839"/>
            <a:chExt cx="8640763" cy="3889375"/>
          </a:xfrm>
        </p:grpSpPr>
        <p:grpSp>
          <p:nvGrpSpPr>
            <p:cNvPr id="5" name="Groupe 4">
              <a:extLst>
                <a:ext uri="{FF2B5EF4-FFF2-40B4-BE49-F238E27FC236}">
                  <a16:creationId xmlns:a16="http://schemas.microsoft.com/office/drawing/2014/main" id="{B4C8D1B1-AC44-44EE-8E91-467F050CB678}"/>
                </a:ext>
              </a:extLst>
            </p:cNvPr>
            <p:cNvGrpSpPr/>
            <p:nvPr/>
          </p:nvGrpSpPr>
          <p:grpSpPr>
            <a:xfrm>
              <a:off x="251618" y="2361839"/>
              <a:ext cx="8640763" cy="3889375"/>
              <a:chOff x="251618" y="2361839"/>
              <a:chExt cx="8640763" cy="3889375"/>
            </a:xfrm>
          </p:grpSpPr>
          <p:pic>
            <p:nvPicPr>
              <p:cNvPr id="16" name="Picture 2" descr="profil en long">
                <a:extLst>
                  <a:ext uri="{FF2B5EF4-FFF2-40B4-BE49-F238E27FC236}">
                    <a16:creationId xmlns:a16="http://schemas.microsoft.com/office/drawing/2014/main" id="{22DB79B8-D1A5-4A75-B654-B42369EA8E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22914" r="1234" b="2731"/>
              <a:stretch>
                <a:fillRect/>
              </a:stretch>
            </p:blipFill>
            <p:spPr bwMode="auto">
              <a:xfrm>
                <a:off x="251618" y="2361839"/>
                <a:ext cx="8640763"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rme libre : forme 2">
                <a:extLst>
                  <a:ext uri="{FF2B5EF4-FFF2-40B4-BE49-F238E27FC236}">
                    <a16:creationId xmlns:a16="http://schemas.microsoft.com/office/drawing/2014/main" id="{E121B4EA-B43E-4764-B097-8AF748A64BA6}"/>
                  </a:ext>
                </a:extLst>
              </p:cNvPr>
              <p:cNvSpPr/>
              <p:nvPr/>
            </p:nvSpPr>
            <p:spPr>
              <a:xfrm>
                <a:off x="1731146" y="3266983"/>
                <a:ext cx="3240349" cy="798990"/>
              </a:xfrm>
              <a:custGeom>
                <a:avLst/>
                <a:gdLst>
                  <a:gd name="connsiteX0" fmla="*/ 8877 w 3240349"/>
                  <a:gd name="connsiteY0" fmla="*/ 0 h 798990"/>
                  <a:gd name="connsiteX1" fmla="*/ 8877 w 3240349"/>
                  <a:gd name="connsiteY1" fmla="*/ 0 h 798990"/>
                  <a:gd name="connsiteX2" fmla="*/ 1908699 w 3240349"/>
                  <a:gd name="connsiteY2" fmla="*/ 150920 h 798990"/>
                  <a:gd name="connsiteX3" fmla="*/ 3240349 w 3240349"/>
                  <a:gd name="connsiteY3" fmla="*/ 346229 h 798990"/>
                  <a:gd name="connsiteX4" fmla="*/ 3240349 w 3240349"/>
                  <a:gd name="connsiteY4" fmla="*/ 798990 h 798990"/>
                  <a:gd name="connsiteX5" fmla="*/ 2556769 w 3240349"/>
                  <a:gd name="connsiteY5" fmla="*/ 683580 h 798990"/>
                  <a:gd name="connsiteX6" fmla="*/ 1731145 w 3240349"/>
                  <a:gd name="connsiteY6" fmla="*/ 372862 h 798990"/>
                  <a:gd name="connsiteX7" fmla="*/ 1651246 w 3240349"/>
                  <a:gd name="connsiteY7" fmla="*/ 417250 h 798990"/>
                  <a:gd name="connsiteX8" fmla="*/ 727969 w 3240349"/>
                  <a:gd name="connsiteY8" fmla="*/ 452761 h 798990"/>
                  <a:gd name="connsiteX9" fmla="*/ 26633 w 3240349"/>
                  <a:gd name="connsiteY9" fmla="*/ 292963 h 798990"/>
                  <a:gd name="connsiteX10" fmla="*/ 0 w 3240349"/>
                  <a:gd name="connsiteY10" fmla="*/ 213064 h 798990"/>
                  <a:gd name="connsiteX11" fmla="*/ 8877 w 3240349"/>
                  <a:gd name="connsiteY11" fmla="*/ 0 h 79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0349" h="798990">
                    <a:moveTo>
                      <a:pt x="8877" y="0"/>
                    </a:moveTo>
                    <a:lnTo>
                      <a:pt x="8877" y="0"/>
                    </a:lnTo>
                    <a:lnTo>
                      <a:pt x="1908699" y="150920"/>
                    </a:lnTo>
                    <a:lnTo>
                      <a:pt x="3240349" y="346229"/>
                    </a:lnTo>
                    <a:lnTo>
                      <a:pt x="3240349" y="798990"/>
                    </a:lnTo>
                    <a:lnTo>
                      <a:pt x="2556769" y="683580"/>
                    </a:lnTo>
                    <a:lnTo>
                      <a:pt x="1731145" y="372862"/>
                    </a:lnTo>
                    <a:lnTo>
                      <a:pt x="1651246" y="417250"/>
                    </a:lnTo>
                    <a:lnTo>
                      <a:pt x="727969" y="452761"/>
                    </a:lnTo>
                    <a:lnTo>
                      <a:pt x="26633" y="292963"/>
                    </a:lnTo>
                    <a:lnTo>
                      <a:pt x="0" y="213064"/>
                    </a:lnTo>
                    <a:lnTo>
                      <a:pt x="887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orme libre : forme 3">
                <a:extLst>
                  <a:ext uri="{FF2B5EF4-FFF2-40B4-BE49-F238E27FC236}">
                    <a16:creationId xmlns:a16="http://schemas.microsoft.com/office/drawing/2014/main" id="{6519494B-9A50-4C69-8181-C0E9AAD5DCD5}"/>
                  </a:ext>
                </a:extLst>
              </p:cNvPr>
              <p:cNvSpPr/>
              <p:nvPr/>
            </p:nvSpPr>
            <p:spPr>
              <a:xfrm>
                <a:off x="5140171" y="3657600"/>
                <a:ext cx="3329126" cy="825623"/>
              </a:xfrm>
              <a:custGeom>
                <a:avLst/>
                <a:gdLst>
                  <a:gd name="connsiteX0" fmla="*/ 0 w 3329126"/>
                  <a:gd name="connsiteY0" fmla="*/ 106532 h 825623"/>
                  <a:gd name="connsiteX1" fmla="*/ 8878 w 3329126"/>
                  <a:gd name="connsiteY1" fmla="*/ 470517 h 825623"/>
                  <a:gd name="connsiteX2" fmla="*/ 248575 w 3329126"/>
                  <a:gd name="connsiteY2" fmla="*/ 488272 h 825623"/>
                  <a:gd name="connsiteX3" fmla="*/ 585926 w 3329126"/>
                  <a:gd name="connsiteY3" fmla="*/ 470517 h 825623"/>
                  <a:gd name="connsiteX4" fmla="*/ 1154097 w 3329126"/>
                  <a:gd name="connsiteY4" fmla="*/ 372862 h 825623"/>
                  <a:gd name="connsiteX5" fmla="*/ 1571347 w 3329126"/>
                  <a:gd name="connsiteY5" fmla="*/ 381740 h 825623"/>
                  <a:gd name="connsiteX6" fmla="*/ 1864311 w 3329126"/>
                  <a:gd name="connsiteY6" fmla="*/ 355107 h 825623"/>
                  <a:gd name="connsiteX7" fmla="*/ 2263806 w 3329126"/>
                  <a:gd name="connsiteY7" fmla="*/ 390617 h 825623"/>
                  <a:gd name="connsiteX8" fmla="*/ 3329126 w 3329126"/>
                  <a:gd name="connsiteY8" fmla="*/ 825623 h 825623"/>
                  <a:gd name="connsiteX9" fmla="*/ 3311371 w 3329126"/>
                  <a:gd name="connsiteY9" fmla="*/ 559293 h 825623"/>
                  <a:gd name="connsiteX10" fmla="*/ 2556769 w 3329126"/>
                  <a:gd name="connsiteY10" fmla="*/ 328474 h 825623"/>
                  <a:gd name="connsiteX11" fmla="*/ 1819922 w 3329126"/>
                  <a:gd name="connsiteY11" fmla="*/ 79899 h 825623"/>
                  <a:gd name="connsiteX12" fmla="*/ 541538 w 3329126"/>
                  <a:gd name="connsiteY12" fmla="*/ 0 h 825623"/>
                  <a:gd name="connsiteX13" fmla="*/ 0 w 3329126"/>
                  <a:gd name="connsiteY13" fmla="*/ 106532 h 82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29126" h="825623">
                    <a:moveTo>
                      <a:pt x="0" y="106532"/>
                    </a:moveTo>
                    <a:lnTo>
                      <a:pt x="8878" y="470517"/>
                    </a:lnTo>
                    <a:lnTo>
                      <a:pt x="248575" y="488272"/>
                    </a:lnTo>
                    <a:lnTo>
                      <a:pt x="585926" y="470517"/>
                    </a:lnTo>
                    <a:lnTo>
                      <a:pt x="1154097" y="372862"/>
                    </a:lnTo>
                    <a:lnTo>
                      <a:pt x="1571347" y="381740"/>
                    </a:lnTo>
                    <a:lnTo>
                      <a:pt x="1864311" y="355107"/>
                    </a:lnTo>
                    <a:lnTo>
                      <a:pt x="2263806" y="390617"/>
                    </a:lnTo>
                    <a:lnTo>
                      <a:pt x="3329126" y="825623"/>
                    </a:lnTo>
                    <a:lnTo>
                      <a:pt x="3311371" y="559293"/>
                    </a:lnTo>
                    <a:lnTo>
                      <a:pt x="2556769" y="328474"/>
                    </a:lnTo>
                    <a:lnTo>
                      <a:pt x="1819922" y="79899"/>
                    </a:lnTo>
                    <a:lnTo>
                      <a:pt x="541538" y="0"/>
                    </a:lnTo>
                    <a:lnTo>
                      <a:pt x="0" y="10653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6" name="Rectangle 5">
              <a:extLst>
                <a:ext uri="{FF2B5EF4-FFF2-40B4-BE49-F238E27FC236}">
                  <a16:creationId xmlns:a16="http://schemas.microsoft.com/office/drawing/2014/main" id="{3A080636-E42B-4479-B856-CFBC566A3F49}"/>
                </a:ext>
              </a:extLst>
            </p:cNvPr>
            <p:cNvSpPr/>
            <p:nvPr/>
          </p:nvSpPr>
          <p:spPr>
            <a:xfrm>
              <a:off x="914400" y="5414542"/>
              <a:ext cx="7776834" cy="327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Text Box 2">
            <a:extLst>
              <a:ext uri="{FF2B5EF4-FFF2-40B4-BE49-F238E27FC236}">
                <a16:creationId xmlns:a16="http://schemas.microsoft.com/office/drawing/2014/main" id="{51B3FD33-4C03-415B-91E5-2BDA1DD689DA}"/>
              </a:ext>
            </a:extLst>
          </p:cNvPr>
          <p:cNvSpPr txBox="1">
            <a:spLocks noChangeArrowheads="1"/>
          </p:cNvSpPr>
          <p:nvPr/>
        </p:nvSpPr>
        <p:spPr bwMode="auto">
          <a:xfrm>
            <a:off x="651916" y="882266"/>
            <a:ext cx="6501633" cy="51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1600" b="1" dirty="0">
                <a:solidFill>
                  <a:srgbClr val="0000FF"/>
                </a:solidFill>
                <a:latin typeface="Calibri" panose="020F0502020204030204" pitchFamily="34" charset="0"/>
                <a:cs typeface="Times New Roman" pitchFamily="18" charset="0"/>
              </a:rPr>
              <a:t>	La pente de la ligne d’eau ou pente hydraulique moyenne (I) : </a:t>
            </a:r>
            <a:r>
              <a:rPr lang="fr-FR" altLang="fr-FR" sz="1600" b="1" dirty="0" err="1">
                <a:solidFill>
                  <a:srgbClr val="0000FF"/>
                </a:solidFill>
                <a:latin typeface="Calibri" panose="020F0502020204030204" pitchFamily="34" charset="0"/>
                <a:cs typeface="Times New Roman" pitchFamily="18" charset="0"/>
              </a:rPr>
              <a:t>dZ</a:t>
            </a:r>
            <a:r>
              <a:rPr lang="fr-FR" altLang="fr-FR" sz="1600" b="1" dirty="0">
                <a:solidFill>
                  <a:srgbClr val="0000FF"/>
                </a:solidFill>
                <a:latin typeface="Calibri" panose="020F0502020204030204" pitchFamily="34" charset="0"/>
                <a:cs typeface="Times New Roman" pitchFamily="18" charset="0"/>
              </a:rPr>
              <a:t> / </a:t>
            </a:r>
            <a:r>
              <a:rPr lang="fr-FR" altLang="fr-FR" sz="1600" b="1" dirty="0" err="1">
                <a:solidFill>
                  <a:srgbClr val="0000FF"/>
                </a:solidFill>
                <a:latin typeface="Calibri" panose="020F0502020204030204" pitchFamily="34" charset="0"/>
                <a:cs typeface="Times New Roman" pitchFamily="18" charset="0"/>
              </a:rPr>
              <a:t>dL</a:t>
            </a:r>
            <a:endParaRPr lang="fr-FR" altLang="fr-FR" sz="1600" b="1" dirty="0">
              <a:solidFill>
                <a:srgbClr val="0000FF"/>
              </a:solidFill>
              <a:latin typeface="Calibri" panose="020F0502020204030204" pitchFamily="34" charset="0"/>
              <a:cs typeface="Times New Roman" pitchFamily="18" charset="0"/>
            </a:endParaRPr>
          </a:p>
          <a:p>
            <a:pPr eaLnBrk="1" hangingPunct="1">
              <a:lnSpc>
                <a:spcPct val="85000"/>
              </a:lnSpc>
              <a:spcBef>
                <a:spcPct val="0"/>
              </a:spcBef>
              <a:buFontTx/>
              <a:buNone/>
            </a:pPr>
            <a:endParaRPr lang="fr-FR" altLang="fr-FR" sz="1600" b="1" i="1" dirty="0">
              <a:solidFill>
                <a:srgbClr val="0000FF"/>
              </a:solidFill>
              <a:latin typeface="Calibri" panose="020F0502020204030204" pitchFamily="34" charset="0"/>
              <a:cs typeface="Times New Roman" pitchFamily="18" charset="0"/>
            </a:endParaRPr>
          </a:p>
        </p:txBody>
      </p:sp>
      <p:sp>
        <p:nvSpPr>
          <p:cNvPr id="19" name="Line 7">
            <a:extLst>
              <a:ext uri="{FF2B5EF4-FFF2-40B4-BE49-F238E27FC236}">
                <a16:creationId xmlns:a16="http://schemas.microsoft.com/office/drawing/2014/main" id="{577D6394-E3D0-4D75-BE9B-0BA589A98634}"/>
              </a:ext>
            </a:extLst>
          </p:cNvPr>
          <p:cNvSpPr>
            <a:spLocks noChangeShapeType="1"/>
          </p:cNvSpPr>
          <p:nvPr/>
        </p:nvSpPr>
        <p:spPr bwMode="auto">
          <a:xfrm>
            <a:off x="486568" y="2642827"/>
            <a:ext cx="720725" cy="71437"/>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20" name="Text Box 8">
            <a:extLst>
              <a:ext uri="{FF2B5EF4-FFF2-40B4-BE49-F238E27FC236}">
                <a16:creationId xmlns:a16="http://schemas.microsoft.com/office/drawing/2014/main" id="{084582CB-CED1-4227-9B52-887B10F8D85A}"/>
              </a:ext>
            </a:extLst>
          </p:cNvPr>
          <p:cNvSpPr txBox="1">
            <a:spLocks noChangeArrowheads="1"/>
          </p:cNvSpPr>
          <p:nvPr/>
        </p:nvSpPr>
        <p:spPr bwMode="auto">
          <a:xfrm>
            <a:off x="2358662" y="1449304"/>
            <a:ext cx="3482845" cy="584775"/>
          </a:xfrm>
          <a:prstGeom prst="rect">
            <a:avLst/>
          </a:prstGeom>
          <a:solidFill>
            <a:srgbClr val="FFFF00"/>
          </a:solidFill>
          <a:ln w="19050">
            <a:solidFill>
              <a:srgbClr val="0000FF"/>
            </a:solidFill>
          </a:ln>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600" dirty="0">
                <a:solidFill>
                  <a:schemeClr val="accent2"/>
                </a:solidFill>
                <a:cs typeface="Arial" charset="0"/>
              </a:rPr>
              <a:t>dz/</a:t>
            </a:r>
            <a:r>
              <a:rPr lang="fr-FR" altLang="fr-FR" sz="1600" dirty="0" err="1">
                <a:solidFill>
                  <a:schemeClr val="accent2"/>
                </a:solidFill>
                <a:cs typeface="Arial" charset="0"/>
              </a:rPr>
              <a:t>dL</a:t>
            </a:r>
            <a:r>
              <a:rPr lang="fr-FR" altLang="fr-FR" sz="1600" dirty="0">
                <a:solidFill>
                  <a:schemeClr val="accent2"/>
                </a:solidFill>
                <a:cs typeface="Arial" charset="0"/>
              </a:rPr>
              <a:t> = (4,42-3,40) / (240-85) Pente =  0,65%</a:t>
            </a:r>
          </a:p>
        </p:txBody>
      </p:sp>
      <p:sp>
        <p:nvSpPr>
          <p:cNvPr id="22" name="Line 6">
            <a:extLst>
              <a:ext uri="{FF2B5EF4-FFF2-40B4-BE49-F238E27FC236}">
                <a16:creationId xmlns:a16="http://schemas.microsoft.com/office/drawing/2014/main" id="{EB913BF9-6140-4E89-8B19-3E390BC9F02E}"/>
              </a:ext>
            </a:extLst>
          </p:cNvPr>
          <p:cNvSpPr>
            <a:spLocks noChangeShapeType="1"/>
          </p:cNvSpPr>
          <p:nvPr/>
        </p:nvSpPr>
        <p:spPr bwMode="auto">
          <a:xfrm>
            <a:off x="3571081" y="3007953"/>
            <a:ext cx="3384550" cy="538163"/>
          </a:xfrm>
          <a:prstGeom prst="line">
            <a:avLst/>
          </a:prstGeom>
          <a:noFill/>
          <a:ln w="571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fr-FR"/>
          </a:p>
        </p:txBody>
      </p:sp>
      <p:sp>
        <p:nvSpPr>
          <p:cNvPr id="23" name="Line 10">
            <a:extLst>
              <a:ext uri="{FF2B5EF4-FFF2-40B4-BE49-F238E27FC236}">
                <a16:creationId xmlns:a16="http://schemas.microsoft.com/office/drawing/2014/main" id="{2565A532-83D9-4BB4-BD22-25B662852CAF}"/>
              </a:ext>
            </a:extLst>
          </p:cNvPr>
          <p:cNvSpPr>
            <a:spLocks noChangeShapeType="1"/>
          </p:cNvSpPr>
          <p:nvPr/>
        </p:nvSpPr>
        <p:spPr bwMode="auto">
          <a:xfrm>
            <a:off x="7169150" y="3133725"/>
            <a:ext cx="0" cy="360362"/>
          </a:xfrm>
          <a:prstGeom prst="line">
            <a:avLst/>
          </a:prstGeom>
          <a:noFill/>
          <a:ln w="15875">
            <a:solidFill>
              <a:schemeClr val="tx1"/>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4" name="Text Box 11">
            <a:extLst>
              <a:ext uri="{FF2B5EF4-FFF2-40B4-BE49-F238E27FC236}">
                <a16:creationId xmlns:a16="http://schemas.microsoft.com/office/drawing/2014/main" id="{F0518A39-2716-4887-AD67-52021604144A}"/>
              </a:ext>
            </a:extLst>
          </p:cNvPr>
          <p:cNvSpPr txBox="1">
            <a:spLocks noChangeArrowheads="1"/>
          </p:cNvSpPr>
          <p:nvPr/>
        </p:nvSpPr>
        <p:spPr bwMode="auto">
          <a:xfrm>
            <a:off x="7169150" y="3062287"/>
            <a:ext cx="503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dirty="0"/>
              <a:t>dz</a:t>
            </a:r>
          </a:p>
        </p:txBody>
      </p:sp>
      <p:sp>
        <p:nvSpPr>
          <p:cNvPr id="27" name="Line 12">
            <a:extLst>
              <a:ext uri="{FF2B5EF4-FFF2-40B4-BE49-F238E27FC236}">
                <a16:creationId xmlns:a16="http://schemas.microsoft.com/office/drawing/2014/main" id="{1AA574B3-008F-4329-974F-A843EB0A7779}"/>
              </a:ext>
            </a:extLst>
          </p:cNvPr>
          <p:cNvSpPr>
            <a:spLocks noChangeShapeType="1"/>
          </p:cNvSpPr>
          <p:nvPr/>
        </p:nvSpPr>
        <p:spPr bwMode="auto">
          <a:xfrm>
            <a:off x="3571081" y="5049477"/>
            <a:ext cx="3384550" cy="0"/>
          </a:xfrm>
          <a:prstGeom prst="line">
            <a:avLst/>
          </a:prstGeom>
          <a:noFill/>
          <a:ln w="15875">
            <a:solidFill>
              <a:srgbClr val="C00000"/>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8" name="Text Box 13">
            <a:extLst>
              <a:ext uri="{FF2B5EF4-FFF2-40B4-BE49-F238E27FC236}">
                <a16:creationId xmlns:a16="http://schemas.microsoft.com/office/drawing/2014/main" id="{F9D90223-04BE-4552-B370-BCA6A2CAFBD0}"/>
              </a:ext>
            </a:extLst>
          </p:cNvPr>
          <p:cNvSpPr txBox="1">
            <a:spLocks noChangeArrowheads="1"/>
          </p:cNvSpPr>
          <p:nvPr/>
        </p:nvSpPr>
        <p:spPr bwMode="auto">
          <a:xfrm>
            <a:off x="4883943" y="4747852"/>
            <a:ext cx="503238" cy="366712"/>
          </a:xfrm>
          <a:prstGeom prst="rect">
            <a:avLst/>
          </a:prstGeom>
          <a:solidFill>
            <a:schemeClr val="bg1"/>
          </a:solidFill>
          <a:ln>
            <a:solidFill>
              <a:srgbClr val="C00000"/>
            </a:solidFill>
          </a:ln>
          <a:effectLs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dirty="0" err="1"/>
              <a:t>dL</a:t>
            </a:r>
            <a:endParaRPr lang="fr-FR" altLang="fr-FR" sz="1800" dirty="0"/>
          </a:p>
        </p:txBody>
      </p:sp>
      <p:sp>
        <p:nvSpPr>
          <p:cNvPr id="29" name="Rectangle 20">
            <a:extLst>
              <a:ext uri="{FF2B5EF4-FFF2-40B4-BE49-F238E27FC236}">
                <a16:creationId xmlns:a16="http://schemas.microsoft.com/office/drawing/2014/main" id="{69DC7978-55B9-46B5-BAF5-64201E33854A}"/>
              </a:ext>
            </a:extLst>
          </p:cNvPr>
          <p:cNvSpPr>
            <a:spLocks noChangeArrowheads="1"/>
          </p:cNvSpPr>
          <p:nvPr/>
        </p:nvSpPr>
        <p:spPr bwMode="auto">
          <a:xfrm>
            <a:off x="3467893" y="5093633"/>
            <a:ext cx="292100" cy="219073"/>
          </a:xfrm>
          <a:prstGeom prst="rect">
            <a:avLst/>
          </a:prstGeom>
          <a:solidFill>
            <a:srgbClr val="FFFF00">
              <a:alpha val="18823"/>
            </a:srgbClr>
          </a:solidFill>
          <a:ln w="19050">
            <a:solidFill>
              <a:srgbClr val="FFFF00"/>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p>
        </p:txBody>
      </p:sp>
      <p:sp>
        <p:nvSpPr>
          <p:cNvPr id="30" name="Rectangle 21">
            <a:extLst>
              <a:ext uri="{FF2B5EF4-FFF2-40B4-BE49-F238E27FC236}">
                <a16:creationId xmlns:a16="http://schemas.microsoft.com/office/drawing/2014/main" id="{AC06806C-21A8-43FC-8A44-9A1FBC5815CE}"/>
              </a:ext>
            </a:extLst>
          </p:cNvPr>
          <p:cNvSpPr>
            <a:spLocks noChangeArrowheads="1"/>
          </p:cNvSpPr>
          <p:nvPr/>
        </p:nvSpPr>
        <p:spPr bwMode="auto">
          <a:xfrm>
            <a:off x="6795293" y="5103158"/>
            <a:ext cx="292100" cy="249238"/>
          </a:xfrm>
          <a:prstGeom prst="rect">
            <a:avLst/>
          </a:prstGeom>
          <a:solidFill>
            <a:srgbClr val="FFFF00">
              <a:alpha val="18823"/>
            </a:srgbClr>
          </a:solidFill>
          <a:ln w="19050">
            <a:solidFill>
              <a:srgbClr val="FFFF00"/>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p>
        </p:txBody>
      </p:sp>
      <p:sp>
        <p:nvSpPr>
          <p:cNvPr id="32" name="Rectangle 26">
            <a:extLst>
              <a:ext uri="{FF2B5EF4-FFF2-40B4-BE49-F238E27FC236}">
                <a16:creationId xmlns:a16="http://schemas.microsoft.com/office/drawing/2014/main" id="{F5E46150-B103-413E-B2B7-DEB935585587}"/>
              </a:ext>
            </a:extLst>
          </p:cNvPr>
          <p:cNvSpPr>
            <a:spLocks noChangeArrowheads="1"/>
          </p:cNvSpPr>
          <p:nvPr/>
        </p:nvSpPr>
        <p:spPr bwMode="auto">
          <a:xfrm>
            <a:off x="3458368" y="5734983"/>
            <a:ext cx="292100" cy="284163"/>
          </a:xfrm>
          <a:prstGeom prst="rect">
            <a:avLst/>
          </a:prstGeom>
          <a:solidFill>
            <a:srgbClr val="FFFF00">
              <a:alpha val="18823"/>
            </a:srgbClr>
          </a:solidFill>
          <a:ln w="19050">
            <a:solidFill>
              <a:srgbClr val="FFFF00"/>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p>
        </p:txBody>
      </p:sp>
      <p:sp>
        <p:nvSpPr>
          <p:cNvPr id="33" name="Rectangle 27">
            <a:extLst>
              <a:ext uri="{FF2B5EF4-FFF2-40B4-BE49-F238E27FC236}">
                <a16:creationId xmlns:a16="http://schemas.microsoft.com/office/drawing/2014/main" id="{40A278B1-A3E5-4CFE-93EB-68DF3FE99248}"/>
              </a:ext>
            </a:extLst>
          </p:cNvPr>
          <p:cNvSpPr>
            <a:spLocks noChangeArrowheads="1"/>
          </p:cNvSpPr>
          <p:nvPr/>
        </p:nvSpPr>
        <p:spPr bwMode="auto">
          <a:xfrm>
            <a:off x="6811168" y="5768321"/>
            <a:ext cx="307975" cy="284162"/>
          </a:xfrm>
          <a:prstGeom prst="rect">
            <a:avLst/>
          </a:prstGeom>
          <a:solidFill>
            <a:srgbClr val="FFFF00">
              <a:alpha val="18823"/>
            </a:srgbClr>
          </a:solidFill>
          <a:ln w="19050">
            <a:solidFill>
              <a:srgbClr val="FFFF00"/>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p>
        </p:txBody>
      </p:sp>
      <p:sp>
        <p:nvSpPr>
          <p:cNvPr id="34" name="Line 36">
            <a:extLst>
              <a:ext uri="{FF2B5EF4-FFF2-40B4-BE49-F238E27FC236}">
                <a16:creationId xmlns:a16="http://schemas.microsoft.com/office/drawing/2014/main" id="{411ABA6B-CE58-4E29-8530-D72B7E495BA4}"/>
              </a:ext>
            </a:extLst>
          </p:cNvPr>
          <p:cNvSpPr>
            <a:spLocks noChangeShapeType="1"/>
          </p:cNvSpPr>
          <p:nvPr/>
        </p:nvSpPr>
        <p:spPr bwMode="auto">
          <a:xfrm>
            <a:off x="3833266" y="6194692"/>
            <a:ext cx="2925763" cy="0"/>
          </a:xfrm>
          <a:prstGeom prst="line">
            <a:avLst/>
          </a:prstGeom>
          <a:noFill/>
          <a:ln w="28575" cap="rnd">
            <a:solidFill>
              <a:srgbClr val="C0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5" name="Rectangle 38">
            <a:extLst>
              <a:ext uri="{FF2B5EF4-FFF2-40B4-BE49-F238E27FC236}">
                <a16:creationId xmlns:a16="http://schemas.microsoft.com/office/drawing/2014/main" id="{1595555F-BD76-427C-8244-B5BAD48E4582}"/>
              </a:ext>
            </a:extLst>
          </p:cNvPr>
          <p:cNvSpPr>
            <a:spLocks noChangeArrowheads="1"/>
          </p:cNvSpPr>
          <p:nvPr/>
        </p:nvSpPr>
        <p:spPr bwMode="auto">
          <a:xfrm>
            <a:off x="440531" y="5095514"/>
            <a:ext cx="779462" cy="234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a:t> </a:t>
            </a:r>
            <a:r>
              <a:rPr lang="fr-FR" altLang="fr-FR" sz="1400" b="1"/>
              <a:t>L</a:t>
            </a:r>
            <a:r>
              <a:rPr lang="fr-FR" altLang="fr-FR" sz="1400"/>
              <a:t>  </a:t>
            </a:r>
            <a:r>
              <a:rPr lang="fr-FR" altLang="fr-FR" sz="1200"/>
              <a:t>(en m)</a:t>
            </a:r>
            <a:r>
              <a:rPr lang="fr-FR" altLang="fr-FR" sz="1400"/>
              <a:t> </a:t>
            </a:r>
          </a:p>
        </p:txBody>
      </p:sp>
      <p:sp>
        <p:nvSpPr>
          <p:cNvPr id="36" name="Rectangle 39">
            <a:extLst>
              <a:ext uri="{FF2B5EF4-FFF2-40B4-BE49-F238E27FC236}">
                <a16:creationId xmlns:a16="http://schemas.microsoft.com/office/drawing/2014/main" id="{125C7DF9-DAB2-40E0-8479-71CD993C834C}"/>
              </a:ext>
            </a:extLst>
          </p:cNvPr>
          <p:cNvSpPr>
            <a:spLocks noChangeArrowheads="1"/>
          </p:cNvSpPr>
          <p:nvPr/>
        </p:nvSpPr>
        <p:spPr bwMode="auto">
          <a:xfrm>
            <a:off x="350043" y="5757502"/>
            <a:ext cx="738188" cy="234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10800" rIns="18000" bIns="10800">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a:t> </a:t>
            </a:r>
            <a:r>
              <a:rPr lang="fr-FR" altLang="fr-FR" sz="1400" b="1"/>
              <a:t>z</a:t>
            </a:r>
            <a:r>
              <a:rPr lang="fr-FR" altLang="fr-FR" sz="1400"/>
              <a:t> </a:t>
            </a:r>
            <a:r>
              <a:rPr lang="fr-FR" altLang="fr-FR" sz="1200"/>
              <a:t>(en cm)</a:t>
            </a:r>
            <a:endParaRPr lang="fr-FR" altLang="fr-FR" sz="1400"/>
          </a:p>
        </p:txBody>
      </p:sp>
      <p:sp>
        <p:nvSpPr>
          <p:cNvPr id="38" name="Rectangle 41">
            <a:extLst>
              <a:ext uri="{FF2B5EF4-FFF2-40B4-BE49-F238E27FC236}">
                <a16:creationId xmlns:a16="http://schemas.microsoft.com/office/drawing/2014/main" id="{24E7A28D-6558-4EC0-9A1D-BFD1505E894A}"/>
              </a:ext>
            </a:extLst>
          </p:cNvPr>
          <p:cNvSpPr>
            <a:spLocks noChangeArrowheads="1"/>
          </p:cNvSpPr>
          <p:nvPr/>
        </p:nvSpPr>
        <p:spPr bwMode="auto">
          <a:xfrm>
            <a:off x="315118" y="2663464"/>
            <a:ext cx="11493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b="1">
                <a:solidFill>
                  <a:schemeClr val="accent2"/>
                </a:solidFill>
              </a:rPr>
              <a:t>Pente de la ligne d’eau (I) </a:t>
            </a:r>
          </a:p>
        </p:txBody>
      </p:sp>
      <p:sp>
        <p:nvSpPr>
          <p:cNvPr id="31" name="Rectangle 25">
            <a:extLst>
              <a:ext uri="{FF2B5EF4-FFF2-40B4-BE49-F238E27FC236}">
                <a16:creationId xmlns:a16="http://schemas.microsoft.com/office/drawing/2014/main" id="{632355E8-F307-409E-9D68-8700B6318180}"/>
              </a:ext>
            </a:extLst>
          </p:cNvPr>
          <p:cNvSpPr>
            <a:spLocks noChangeArrowheads="1"/>
          </p:cNvSpPr>
          <p:nvPr/>
        </p:nvSpPr>
        <p:spPr bwMode="auto">
          <a:xfrm>
            <a:off x="4969670" y="6011336"/>
            <a:ext cx="425450" cy="366712"/>
          </a:xfrm>
          <a:prstGeom prst="rect">
            <a:avLst/>
          </a:prstGeom>
          <a:solidFill>
            <a:schemeClr val="bg1"/>
          </a:solidFill>
          <a:ln w="9525">
            <a:solidFill>
              <a:srgbClr val="C00000"/>
            </a:solidFill>
            <a:miter lim="800000"/>
            <a:headEnd/>
            <a:tailEnd/>
          </a:ln>
          <a:effectLs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a:t>dz</a:t>
            </a:r>
          </a:p>
        </p:txBody>
      </p:sp>
      <p:sp>
        <p:nvSpPr>
          <p:cNvPr id="49" name="Line 6">
            <a:extLst>
              <a:ext uri="{FF2B5EF4-FFF2-40B4-BE49-F238E27FC236}">
                <a16:creationId xmlns:a16="http://schemas.microsoft.com/office/drawing/2014/main" id="{0D063E75-B5E6-457A-ADC5-FD9BEEA538A9}"/>
              </a:ext>
            </a:extLst>
          </p:cNvPr>
          <p:cNvSpPr>
            <a:spLocks noChangeShapeType="1"/>
          </p:cNvSpPr>
          <p:nvPr/>
        </p:nvSpPr>
        <p:spPr bwMode="auto">
          <a:xfrm flipH="1">
            <a:off x="3571080" y="3062287"/>
            <a:ext cx="0" cy="1847064"/>
          </a:xfrm>
          <a:prstGeom prst="line">
            <a:avLst/>
          </a:prstGeom>
          <a:noFill/>
          <a:ln w="28575">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50" name="Line 6">
            <a:extLst>
              <a:ext uri="{FF2B5EF4-FFF2-40B4-BE49-F238E27FC236}">
                <a16:creationId xmlns:a16="http://schemas.microsoft.com/office/drawing/2014/main" id="{609E82AC-B8CF-4404-93A0-8AF7B801C2AB}"/>
              </a:ext>
            </a:extLst>
          </p:cNvPr>
          <p:cNvSpPr>
            <a:spLocks noChangeShapeType="1"/>
          </p:cNvSpPr>
          <p:nvPr/>
        </p:nvSpPr>
        <p:spPr bwMode="auto">
          <a:xfrm flipH="1">
            <a:off x="6923857" y="3546116"/>
            <a:ext cx="0" cy="1363235"/>
          </a:xfrm>
          <a:prstGeom prst="line">
            <a:avLst/>
          </a:prstGeom>
          <a:noFill/>
          <a:ln w="28575">
            <a:solidFill>
              <a:srgbClr val="0000FF"/>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51" name="Text Box 2">
            <a:extLst>
              <a:ext uri="{FF2B5EF4-FFF2-40B4-BE49-F238E27FC236}">
                <a16:creationId xmlns:a16="http://schemas.microsoft.com/office/drawing/2014/main" id="{12B2027D-7FB6-4032-8298-8F80A4456611}"/>
              </a:ext>
            </a:extLst>
          </p:cNvPr>
          <p:cNvSpPr txBox="1">
            <a:spLocks noChangeArrowheads="1"/>
          </p:cNvSpPr>
          <p:nvPr/>
        </p:nvSpPr>
        <p:spPr bwMode="auto">
          <a:xfrm>
            <a:off x="-363552" y="6335292"/>
            <a:ext cx="3934632" cy="72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1600" b="1" dirty="0">
                <a:solidFill>
                  <a:srgbClr val="0000FF"/>
                </a:solidFill>
                <a:latin typeface="Calibri" panose="020F0502020204030204" pitchFamily="34" charset="0"/>
                <a:cs typeface="Times New Roman" pitchFamily="18" charset="0"/>
              </a:rPr>
              <a:t>	</a:t>
            </a:r>
            <a:r>
              <a:rPr lang="fr-FR" altLang="fr-FR" sz="1400" b="1" dirty="0" err="1">
                <a:solidFill>
                  <a:srgbClr val="0000FF"/>
                </a:solidFill>
                <a:latin typeface="Calibri" panose="020F0502020204030204" pitchFamily="34" charset="0"/>
                <a:cs typeface="Times New Roman" pitchFamily="18" charset="0"/>
              </a:rPr>
              <a:t>dZ</a:t>
            </a:r>
            <a:r>
              <a:rPr lang="fr-FR" altLang="fr-FR" sz="1400" b="1" dirty="0">
                <a:solidFill>
                  <a:srgbClr val="0000FF"/>
                </a:solidFill>
                <a:latin typeface="Calibri" panose="020F0502020204030204" pitchFamily="34" charset="0"/>
                <a:cs typeface="Times New Roman" pitchFamily="18" charset="0"/>
              </a:rPr>
              <a:t> : différence d’altitude entre les deux points</a:t>
            </a:r>
          </a:p>
          <a:p>
            <a:pPr eaLnBrk="1" hangingPunct="1">
              <a:lnSpc>
                <a:spcPct val="85000"/>
              </a:lnSpc>
              <a:spcBef>
                <a:spcPct val="0"/>
              </a:spcBef>
              <a:buFontTx/>
              <a:buNone/>
            </a:pPr>
            <a:r>
              <a:rPr lang="fr-FR" altLang="fr-FR" sz="1400" b="1" dirty="0">
                <a:solidFill>
                  <a:srgbClr val="0000FF"/>
                </a:solidFill>
                <a:latin typeface="Calibri" panose="020F0502020204030204" pitchFamily="34" charset="0"/>
                <a:cs typeface="Times New Roman" pitchFamily="18" charset="0"/>
              </a:rPr>
              <a:t>	</a:t>
            </a:r>
            <a:r>
              <a:rPr lang="fr-FR" altLang="fr-FR" sz="1400" b="1" dirty="0" err="1">
                <a:solidFill>
                  <a:srgbClr val="0000FF"/>
                </a:solidFill>
                <a:latin typeface="Calibri" panose="020F0502020204030204" pitchFamily="34" charset="0"/>
                <a:cs typeface="Times New Roman" pitchFamily="18" charset="0"/>
              </a:rPr>
              <a:t>dL</a:t>
            </a:r>
            <a:r>
              <a:rPr lang="fr-FR" altLang="fr-FR" sz="1400" b="1" dirty="0">
                <a:solidFill>
                  <a:srgbClr val="0000FF"/>
                </a:solidFill>
                <a:latin typeface="Calibri" panose="020F0502020204030204" pitchFamily="34" charset="0"/>
                <a:cs typeface="Times New Roman" pitchFamily="18" charset="0"/>
              </a:rPr>
              <a:t> : distance entre les deux points</a:t>
            </a:r>
          </a:p>
          <a:p>
            <a:pPr eaLnBrk="1" hangingPunct="1">
              <a:lnSpc>
                <a:spcPct val="85000"/>
              </a:lnSpc>
              <a:spcBef>
                <a:spcPct val="0"/>
              </a:spcBef>
              <a:buFontTx/>
              <a:buNone/>
            </a:pPr>
            <a:endParaRPr lang="fr-FR" altLang="fr-FR" sz="1600" b="1" i="1" dirty="0">
              <a:solidFill>
                <a:srgbClr val="0000FF"/>
              </a:solidFill>
              <a:latin typeface="Calibri" panose="020F0502020204030204" pitchFamily="34" charset="0"/>
              <a:cs typeface="Times New Roman" pitchFamily="18" charset="0"/>
            </a:endParaRPr>
          </a:p>
        </p:txBody>
      </p:sp>
      <p:sp>
        <p:nvSpPr>
          <p:cNvPr id="37" name="Text Box 2">
            <a:extLst>
              <a:ext uri="{FF2B5EF4-FFF2-40B4-BE49-F238E27FC236}">
                <a16:creationId xmlns:a16="http://schemas.microsoft.com/office/drawing/2014/main" id="{397F1D97-E3FC-4036-85C6-6EDF401EAB3C}"/>
              </a:ext>
            </a:extLst>
          </p:cNvPr>
          <p:cNvSpPr txBox="1">
            <a:spLocks noChangeArrowheads="1"/>
          </p:cNvSpPr>
          <p:nvPr/>
        </p:nvSpPr>
        <p:spPr bwMode="auto">
          <a:xfrm>
            <a:off x="-197158" y="171336"/>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39" name="Text Box 2">
            <a:extLst>
              <a:ext uri="{FF2B5EF4-FFF2-40B4-BE49-F238E27FC236}">
                <a16:creationId xmlns:a16="http://schemas.microsoft.com/office/drawing/2014/main" id="{4AC28BDE-B481-45A2-A8A1-E228347AF11D}"/>
              </a:ext>
            </a:extLst>
          </p:cNvPr>
          <p:cNvSpPr txBox="1">
            <a:spLocks noChangeArrowheads="1"/>
          </p:cNvSpPr>
          <p:nvPr/>
        </p:nvSpPr>
        <p:spPr bwMode="auto">
          <a:xfrm>
            <a:off x="315723" y="579876"/>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2. En rivière… </a:t>
            </a:r>
            <a:r>
              <a:rPr lang="fr-FR" altLang="fr-FR" sz="2000" b="1" i="1" dirty="0">
                <a:latin typeface="+mn-lt"/>
                <a:cs typeface="Times New Roman" pitchFamily="18" charset="0"/>
              </a:rPr>
              <a:t>pas de relations mathématiques</a:t>
            </a:r>
          </a:p>
        </p:txBody>
      </p:sp>
    </p:spTree>
    <p:extLst>
      <p:ext uri="{BB962C8B-B14F-4D97-AF65-F5344CB8AC3E}">
        <p14:creationId xmlns:p14="http://schemas.microsoft.com/office/powerpoint/2010/main" val="225507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2">
            <a:extLst>
              <a:ext uri="{FF2B5EF4-FFF2-40B4-BE49-F238E27FC236}">
                <a16:creationId xmlns:a16="http://schemas.microsoft.com/office/drawing/2014/main" id="{51B3FD33-4C03-415B-91E5-2BDA1DD689DA}"/>
              </a:ext>
            </a:extLst>
          </p:cNvPr>
          <p:cNvSpPr txBox="1">
            <a:spLocks noChangeArrowheads="1"/>
          </p:cNvSpPr>
          <p:nvPr/>
        </p:nvSpPr>
        <p:spPr bwMode="auto">
          <a:xfrm>
            <a:off x="580892" y="1640686"/>
            <a:ext cx="6501633" cy="30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1600" b="1" dirty="0">
                <a:solidFill>
                  <a:srgbClr val="0000FF"/>
                </a:solidFill>
                <a:latin typeface="Calibri" panose="020F0502020204030204" pitchFamily="34" charset="0"/>
                <a:cs typeface="Times New Roman" pitchFamily="18" charset="0"/>
              </a:rPr>
              <a:t>	Le profil en travers et la section mouillée</a:t>
            </a:r>
            <a:endParaRPr lang="fr-FR" altLang="fr-FR" sz="1600" b="1" i="1" dirty="0">
              <a:solidFill>
                <a:srgbClr val="0000FF"/>
              </a:solidFill>
              <a:latin typeface="Calibri" panose="020F0502020204030204" pitchFamily="34" charset="0"/>
              <a:cs typeface="Times New Roman" pitchFamily="18" charset="0"/>
            </a:endParaRPr>
          </a:p>
        </p:txBody>
      </p:sp>
      <p:grpSp>
        <p:nvGrpSpPr>
          <p:cNvPr id="55" name="Groupe 54">
            <a:extLst>
              <a:ext uri="{FF2B5EF4-FFF2-40B4-BE49-F238E27FC236}">
                <a16:creationId xmlns:a16="http://schemas.microsoft.com/office/drawing/2014/main" id="{55C5DE87-16A4-4303-A179-FECBA1A095B7}"/>
              </a:ext>
            </a:extLst>
          </p:cNvPr>
          <p:cNvGrpSpPr/>
          <p:nvPr/>
        </p:nvGrpSpPr>
        <p:grpSpPr>
          <a:xfrm>
            <a:off x="179315" y="2525406"/>
            <a:ext cx="8596765" cy="3062989"/>
            <a:chOff x="179315" y="2525406"/>
            <a:chExt cx="8596765" cy="3062989"/>
          </a:xfrm>
        </p:grpSpPr>
        <p:pic>
          <p:nvPicPr>
            <p:cNvPr id="8" name="Image 7">
              <a:extLst>
                <a:ext uri="{FF2B5EF4-FFF2-40B4-BE49-F238E27FC236}">
                  <a16:creationId xmlns:a16="http://schemas.microsoft.com/office/drawing/2014/main" id="{D30EEC8A-D47F-4F53-A22F-C6B6D714A97E}"/>
                </a:ext>
              </a:extLst>
            </p:cNvPr>
            <p:cNvPicPr>
              <a:picLocks noChangeAspect="1"/>
            </p:cNvPicPr>
            <p:nvPr/>
          </p:nvPicPr>
          <p:blipFill>
            <a:blip r:embed="rId2"/>
            <a:stretch>
              <a:fillRect/>
            </a:stretch>
          </p:blipFill>
          <p:spPr>
            <a:xfrm>
              <a:off x="1088325" y="2525406"/>
              <a:ext cx="7581900" cy="2952750"/>
            </a:xfrm>
            <a:prstGeom prst="rect">
              <a:avLst/>
            </a:prstGeom>
          </p:spPr>
        </p:pic>
        <p:cxnSp>
          <p:nvCxnSpPr>
            <p:cNvPr id="9" name="Connecteur droit 8">
              <a:extLst>
                <a:ext uri="{FF2B5EF4-FFF2-40B4-BE49-F238E27FC236}">
                  <a16:creationId xmlns:a16="http://schemas.microsoft.com/office/drawing/2014/main" id="{6DB5E284-593E-4F66-8BB3-5D7C59152806}"/>
                </a:ext>
              </a:extLst>
            </p:cNvPr>
            <p:cNvCxnSpPr/>
            <p:nvPr/>
          </p:nvCxnSpPr>
          <p:spPr>
            <a:xfrm>
              <a:off x="2991774" y="3991431"/>
              <a:ext cx="0" cy="363985"/>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E0DDF3F7-9AB7-4DFD-AF7D-545E0ABCFCB0}"/>
                </a:ext>
              </a:extLst>
            </p:cNvPr>
            <p:cNvCxnSpPr>
              <a:cxnSpLocks/>
            </p:cNvCxnSpPr>
            <p:nvPr/>
          </p:nvCxnSpPr>
          <p:spPr>
            <a:xfrm>
              <a:off x="3765611" y="3991431"/>
              <a:ext cx="0" cy="71909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097193D0-DDD8-4917-A2EE-AB790E30943B}"/>
                </a:ext>
              </a:extLst>
            </p:cNvPr>
            <p:cNvCxnSpPr>
              <a:cxnSpLocks/>
            </p:cNvCxnSpPr>
            <p:nvPr/>
          </p:nvCxnSpPr>
          <p:spPr>
            <a:xfrm>
              <a:off x="4548326" y="3991431"/>
              <a:ext cx="0" cy="79899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39BF24F0-6AFD-4B64-A9F1-3BAAF38E3CB4}"/>
                </a:ext>
              </a:extLst>
            </p:cNvPr>
            <p:cNvCxnSpPr>
              <a:cxnSpLocks/>
            </p:cNvCxnSpPr>
            <p:nvPr/>
          </p:nvCxnSpPr>
          <p:spPr>
            <a:xfrm>
              <a:off x="5339918" y="3991431"/>
              <a:ext cx="0" cy="88776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3A57989A-23B0-4DE9-893B-F90E8798D824}"/>
                </a:ext>
              </a:extLst>
            </p:cNvPr>
            <p:cNvCxnSpPr>
              <a:cxnSpLocks/>
            </p:cNvCxnSpPr>
            <p:nvPr/>
          </p:nvCxnSpPr>
          <p:spPr>
            <a:xfrm>
              <a:off x="6140388" y="3991431"/>
              <a:ext cx="0" cy="10209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7318FE99-C06E-4E6D-BBB0-845298B11862}"/>
                </a:ext>
              </a:extLst>
            </p:cNvPr>
            <p:cNvCxnSpPr>
              <a:cxnSpLocks/>
            </p:cNvCxnSpPr>
            <p:nvPr/>
          </p:nvCxnSpPr>
          <p:spPr>
            <a:xfrm>
              <a:off x="6914225" y="3991431"/>
              <a:ext cx="0" cy="88776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DF7C0611-8C7E-456D-BB29-70DEBD48A9B4}"/>
                </a:ext>
              </a:extLst>
            </p:cNvPr>
            <p:cNvCxnSpPr>
              <a:cxnSpLocks/>
            </p:cNvCxnSpPr>
            <p:nvPr/>
          </p:nvCxnSpPr>
          <p:spPr>
            <a:xfrm>
              <a:off x="7714694" y="3991431"/>
              <a:ext cx="0" cy="363985"/>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1" name="Forme libre : forme 20">
              <a:extLst>
                <a:ext uri="{FF2B5EF4-FFF2-40B4-BE49-F238E27FC236}">
                  <a16:creationId xmlns:a16="http://schemas.microsoft.com/office/drawing/2014/main" id="{042FBFC4-9433-456E-85D0-EECB5948859A}"/>
                </a:ext>
              </a:extLst>
            </p:cNvPr>
            <p:cNvSpPr/>
            <p:nvPr/>
          </p:nvSpPr>
          <p:spPr>
            <a:xfrm>
              <a:off x="3764131" y="4009187"/>
              <a:ext cx="781235" cy="870011"/>
            </a:xfrm>
            <a:custGeom>
              <a:avLst/>
              <a:gdLst>
                <a:gd name="connsiteX0" fmla="*/ 0 w 781235"/>
                <a:gd name="connsiteY0" fmla="*/ 0 h 870011"/>
                <a:gd name="connsiteX1" fmla="*/ 8878 w 781235"/>
                <a:gd name="connsiteY1" fmla="*/ 683580 h 870011"/>
                <a:gd name="connsiteX2" fmla="*/ 781235 w 781235"/>
                <a:gd name="connsiteY2" fmla="*/ 870011 h 870011"/>
                <a:gd name="connsiteX3" fmla="*/ 772358 w 781235"/>
                <a:gd name="connsiteY3" fmla="*/ 0 h 870011"/>
                <a:gd name="connsiteX4" fmla="*/ 0 w 781235"/>
                <a:gd name="connsiteY4" fmla="*/ 0 h 87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235" h="870011">
                  <a:moveTo>
                    <a:pt x="0" y="0"/>
                  </a:moveTo>
                  <a:lnTo>
                    <a:pt x="8878" y="683580"/>
                  </a:lnTo>
                  <a:lnTo>
                    <a:pt x="781235" y="870011"/>
                  </a:lnTo>
                  <a:lnTo>
                    <a:pt x="772358"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Text Box 6">
              <a:extLst>
                <a:ext uri="{FF2B5EF4-FFF2-40B4-BE49-F238E27FC236}">
                  <a16:creationId xmlns:a16="http://schemas.microsoft.com/office/drawing/2014/main" id="{2833F7FE-6C70-4833-93F4-39E1ED5018FD}"/>
                </a:ext>
              </a:extLst>
            </p:cNvPr>
            <p:cNvSpPr txBox="1">
              <a:spLocks noChangeArrowheads="1"/>
            </p:cNvSpPr>
            <p:nvPr/>
          </p:nvSpPr>
          <p:spPr bwMode="auto">
            <a:xfrm>
              <a:off x="179315" y="2755464"/>
              <a:ext cx="803155" cy="335743"/>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85000"/>
                </a:lnSpc>
                <a:spcBef>
                  <a:spcPct val="0"/>
                </a:spcBef>
                <a:buFontTx/>
                <a:buNone/>
              </a:pPr>
              <a:r>
                <a:rPr lang="fr-FR" altLang="fr-FR" sz="1200" b="1" dirty="0"/>
                <a:t>Altitude z</a:t>
              </a:r>
            </a:p>
            <a:p>
              <a:pPr algn="ctr" eaLnBrk="1" hangingPunct="1">
                <a:lnSpc>
                  <a:spcPct val="85000"/>
                </a:lnSpc>
                <a:spcBef>
                  <a:spcPct val="0"/>
                </a:spcBef>
                <a:buFontTx/>
                <a:buNone/>
              </a:pPr>
              <a:r>
                <a:rPr lang="fr-FR" altLang="fr-FR" sz="1200" b="1" dirty="0"/>
                <a:t>(m)</a:t>
              </a:r>
            </a:p>
          </p:txBody>
        </p:sp>
        <p:cxnSp>
          <p:nvCxnSpPr>
            <p:cNvPr id="52" name="Connecteur droit 51">
              <a:extLst>
                <a:ext uri="{FF2B5EF4-FFF2-40B4-BE49-F238E27FC236}">
                  <a16:creationId xmlns:a16="http://schemas.microsoft.com/office/drawing/2014/main" id="{91248EAF-23FF-4B16-BBD9-0A31EDA9B630}"/>
                </a:ext>
              </a:extLst>
            </p:cNvPr>
            <p:cNvCxnSpPr>
              <a:cxnSpLocks/>
            </p:cNvCxnSpPr>
            <p:nvPr/>
          </p:nvCxnSpPr>
          <p:spPr>
            <a:xfrm>
              <a:off x="1094244" y="2525406"/>
              <a:ext cx="0" cy="3062989"/>
            </a:xfrm>
            <a:prstGeom prst="line">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7BF36557-F454-4AA8-8CD4-A04B421048B0}"/>
                </a:ext>
              </a:extLst>
            </p:cNvPr>
            <p:cNvCxnSpPr>
              <a:cxnSpLocks/>
            </p:cNvCxnSpPr>
            <p:nvPr/>
          </p:nvCxnSpPr>
          <p:spPr>
            <a:xfrm flipH="1">
              <a:off x="1100164" y="5579733"/>
              <a:ext cx="7675916" cy="0"/>
            </a:xfrm>
            <a:prstGeom prst="line">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56" name="Text Box 7">
            <a:extLst>
              <a:ext uri="{FF2B5EF4-FFF2-40B4-BE49-F238E27FC236}">
                <a16:creationId xmlns:a16="http://schemas.microsoft.com/office/drawing/2014/main" id="{7FEE9BD3-5285-4D86-805E-8DDFE5F48B35}"/>
              </a:ext>
            </a:extLst>
          </p:cNvPr>
          <p:cNvSpPr txBox="1">
            <a:spLocks noChangeArrowheads="1"/>
          </p:cNvSpPr>
          <p:nvPr/>
        </p:nvSpPr>
        <p:spPr bwMode="auto">
          <a:xfrm>
            <a:off x="8290812" y="5681311"/>
            <a:ext cx="758825" cy="342900"/>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85000"/>
              </a:lnSpc>
              <a:spcBef>
                <a:spcPct val="0"/>
              </a:spcBef>
              <a:buFontTx/>
              <a:buNone/>
            </a:pPr>
            <a:r>
              <a:rPr lang="fr-FR" altLang="fr-FR" sz="1200" b="1" dirty="0"/>
              <a:t>abscisse</a:t>
            </a:r>
          </a:p>
          <a:p>
            <a:pPr algn="ctr" eaLnBrk="1" hangingPunct="1">
              <a:lnSpc>
                <a:spcPct val="85000"/>
              </a:lnSpc>
              <a:spcBef>
                <a:spcPct val="0"/>
              </a:spcBef>
              <a:buFontTx/>
              <a:buNone/>
            </a:pPr>
            <a:r>
              <a:rPr lang="fr-FR" altLang="fr-FR" sz="1200" b="1" dirty="0"/>
              <a:t>(m)</a:t>
            </a:r>
          </a:p>
        </p:txBody>
      </p:sp>
      <p:sp>
        <p:nvSpPr>
          <p:cNvPr id="20" name="Text Box 2">
            <a:extLst>
              <a:ext uri="{FF2B5EF4-FFF2-40B4-BE49-F238E27FC236}">
                <a16:creationId xmlns:a16="http://schemas.microsoft.com/office/drawing/2014/main" id="{73F79715-F1A2-48A9-837A-3821B9DE5CF0}"/>
              </a:ext>
            </a:extLst>
          </p:cNvPr>
          <p:cNvSpPr txBox="1">
            <a:spLocks noChangeArrowheads="1"/>
          </p:cNvSpPr>
          <p:nvPr/>
        </p:nvSpPr>
        <p:spPr bwMode="auto">
          <a:xfrm>
            <a:off x="-197158" y="171336"/>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22" name="Text Box 2">
            <a:extLst>
              <a:ext uri="{FF2B5EF4-FFF2-40B4-BE49-F238E27FC236}">
                <a16:creationId xmlns:a16="http://schemas.microsoft.com/office/drawing/2014/main" id="{EE572D3E-87DD-44B6-9E79-D9828F03D966}"/>
              </a:ext>
            </a:extLst>
          </p:cNvPr>
          <p:cNvSpPr txBox="1">
            <a:spLocks noChangeArrowheads="1"/>
          </p:cNvSpPr>
          <p:nvPr/>
        </p:nvSpPr>
        <p:spPr bwMode="auto">
          <a:xfrm>
            <a:off x="315723" y="579876"/>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2. En rivière… </a:t>
            </a:r>
            <a:r>
              <a:rPr lang="fr-FR" altLang="fr-FR" sz="2000" b="1" i="1" dirty="0">
                <a:latin typeface="+mn-lt"/>
                <a:cs typeface="Times New Roman" pitchFamily="18" charset="0"/>
              </a:rPr>
              <a:t>pas de relations mathématiques</a:t>
            </a:r>
          </a:p>
        </p:txBody>
      </p:sp>
      <p:pic>
        <p:nvPicPr>
          <p:cNvPr id="44" name="Image 43">
            <a:extLst>
              <a:ext uri="{FF2B5EF4-FFF2-40B4-BE49-F238E27FC236}">
                <a16:creationId xmlns:a16="http://schemas.microsoft.com/office/drawing/2014/main" id="{C15A8360-FBDB-4FA8-89FE-98DA8DF1A7F3}"/>
              </a:ext>
            </a:extLst>
          </p:cNvPr>
          <p:cNvPicPr>
            <a:picLocks noChangeAspect="1"/>
          </p:cNvPicPr>
          <p:nvPr/>
        </p:nvPicPr>
        <p:blipFill>
          <a:blip r:embed="rId3"/>
          <a:stretch>
            <a:fillRect/>
          </a:stretch>
        </p:blipFill>
        <p:spPr>
          <a:xfrm>
            <a:off x="4879275" y="1054568"/>
            <a:ext cx="2200275" cy="1924050"/>
          </a:xfrm>
          <a:prstGeom prst="rect">
            <a:avLst/>
          </a:prstGeom>
        </p:spPr>
      </p:pic>
    </p:spTree>
    <p:extLst>
      <p:ext uri="{BB962C8B-B14F-4D97-AF65-F5344CB8AC3E}">
        <p14:creationId xmlns:p14="http://schemas.microsoft.com/office/powerpoint/2010/main" val="950632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2">
            <a:extLst>
              <a:ext uri="{FF2B5EF4-FFF2-40B4-BE49-F238E27FC236}">
                <a16:creationId xmlns:a16="http://schemas.microsoft.com/office/drawing/2014/main" id="{51B3FD33-4C03-415B-91E5-2BDA1DD689DA}"/>
              </a:ext>
            </a:extLst>
          </p:cNvPr>
          <p:cNvSpPr txBox="1">
            <a:spLocks noChangeArrowheads="1"/>
          </p:cNvSpPr>
          <p:nvPr/>
        </p:nvSpPr>
        <p:spPr bwMode="auto">
          <a:xfrm>
            <a:off x="513314" y="1813923"/>
            <a:ext cx="6501633" cy="30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1600" b="1" dirty="0">
                <a:solidFill>
                  <a:srgbClr val="0000FF"/>
                </a:solidFill>
                <a:latin typeface="Calibri" panose="020F0502020204030204" pitchFamily="34" charset="0"/>
                <a:cs typeface="Times New Roman" pitchFamily="18" charset="0"/>
              </a:rPr>
              <a:t>	Le profil en travers et la section mouillée</a:t>
            </a:r>
            <a:endParaRPr lang="fr-FR" altLang="fr-FR" sz="1600" b="1" i="1" dirty="0">
              <a:solidFill>
                <a:srgbClr val="0000FF"/>
              </a:solidFill>
              <a:latin typeface="Calibri" panose="020F0502020204030204" pitchFamily="34" charset="0"/>
              <a:cs typeface="Times New Roman" pitchFamily="18" charset="0"/>
            </a:endParaRPr>
          </a:p>
        </p:txBody>
      </p:sp>
      <p:grpSp>
        <p:nvGrpSpPr>
          <p:cNvPr id="55" name="Groupe 54">
            <a:extLst>
              <a:ext uri="{FF2B5EF4-FFF2-40B4-BE49-F238E27FC236}">
                <a16:creationId xmlns:a16="http://schemas.microsoft.com/office/drawing/2014/main" id="{55C5DE87-16A4-4303-A179-FECBA1A095B7}"/>
              </a:ext>
            </a:extLst>
          </p:cNvPr>
          <p:cNvGrpSpPr/>
          <p:nvPr/>
        </p:nvGrpSpPr>
        <p:grpSpPr>
          <a:xfrm>
            <a:off x="179315" y="2525406"/>
            <a:ext cx="8596765" cy="3062989"/>
            <a:chOff x="179315" y="2525406"/>
            <a:chExt cx="8596765" cy="3062989"/>
          </a:xfrm>
        </p:grpSpPr>
        <p:pic>
          <p:nvPicPr>
            <p:cNvPr id="8" name="Image 7">
              <a:extLst>
                <a:ext uri="{FF2B5EF4-FFF2-40B4-BE49-F238E27FC236}">
                  <a16:creationId xmlns:a16="http://schemas.microsoft.com/office/drawing/2014/main" id="{D30EEC8A-D47F-4F53-A22F-C6B6D714A97E}"/>
                </a:ext>
              </a:extLst>
            </p:cNvPr>
            <p:cNvPicPr>
              <a:picLocks noChangeAspect="1"/>
            </p:cNvPicPr>
            <p:nvPr/>
          </p:nvPicPr>
          <p:blipFill>
            <a:blip r:embed="rId2"/>
            <a:stretch>
              <a:fillRect/>
            </a:stretch>
          </p:blipFill>
          <p:spPr>
            <a:xfrm>
              <a:off x="1088325" y="2525406"/>
              <a:ext cx="7581900" cy="2952750"/>
            </a:xfrm>
            <a:prstGeom prst="rect">
              <a:avLst/>
            </a:prstGeom>
          </p:spPr>
        </p:pic>
        <p:cxnSp>
          <p:nvCxnSpPr>
            <p:cNvPr id="9" name="Connecteur droit 8">
              <a:extLst>
                <a:ext uri="{FF2B5EF4-FFF2-40B4-BE49-F238E27FC236}">
                  <a16:creationId xmlns:a16="http://schemas.microsoft.com/office/drawing/2014/main" id="{6DB5E284-593E-4F66-8BB3-5D7C59152806}"/>
                </a:ext>
              </a:extLst>
            </p:cNvPr>
            <p:cNvCxnSpPr/>
            <p:nvPr/>
          </p:nvCxnSpPr>
          <p:spPr>
            <a:xfrm>
              <a:off x="2991774" y="3991431"/>
              <a:ext cx="0" cy="363985"/>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E0DDF3F7-9AB7-4DFD-AF7D-545E0ABCFCB0}"/>
                </a:ext>
              </a:extLst>
            </p:cNvPr>
            <p:cNvCxnSpPr>
              <a:cxnSpLocks/>
            </p:cNvCxnSpPr>
            <p:nvPr/>
          </p:nvCxnSpPr>
          <p:spPr>
            <a:xfrm>
              <a:off x="3765611" y="3991431"/>
              <a:ext cx="0" cy="71909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097193D0-DDD8-4917-A2EE-AB790E30943B}"/>
                </a:ext>
              </a:extLst>
            </p:cNvPr>
            <p:cNvCxnSpPr>
              <a:cxnSpLocks/>
            </p:cNvCxnSpPr>
            <p:nvPr/>
          </p:nvCxnSpPr>
          <p:spPr>
            <a:xfrm>
              <a:off x="4548326" y="3991431"/>
              <a:ext cx="0" cy="79899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39BF24F0-6AFD-4B64-A9F1-3BAAF38E3CB4}"/>
                </a:ext>
              </a:extLst>
            </p:cNvPr>
            <p:cNvCxnSpPr>
              <a:cxnSpLocks/>
            </p:cNvCxnSpPr>
            <p:nvPr/>
          </p:nvCxnSpPr>
          <p:spPr>
            <a:xfrm>
              <a:off x="5339918" y="3991431"/>
              <a:ext cx="0" cy="88776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3A57989A-23B0-4DE9-893B-F90E8798D824}"/>
                </a:ext>
              </a:extLst>
            </p:cNvPr>
            <p:cNvCxnSpPr>
              <a:cxnSpLocks/>
            </p:cNvCxnSpPr>
            <p:nvPr/>
          </p:nvCxnSpPr>
          <p:spPr>
            <a:xfrm>
              <a:off x="6140388" y="3991431"/>
              <a:ext cx="0" cy="10209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7318FE99-C06E-4E6D-BBB0-845298B11862}"/>
                </a:ext>
              </a:extLst>
            </p:cNvPr>
            <p:cNvCxnSpPr>
              <a:cxnSpLocks/>
            </p:cNvCxnSpPr>
            <p:nvPr/>
          </p:nvCxnSpPr>
          <p:spPr>
            <a:xfrm>
              <a:off x="6914225" y="3991431"/>
              <a:ext cx="0" cy="88776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DF7C0611-8C7E-456D-BB29-70DEBD48A9B4}"/>
                </a:ext>
              </a:extLst>
            </p:cNvPr>
            <p:cNvCxnSpPr>
              <a:cxnSpLocks/>
            </p:cNvCxnSpPr>
            <p:nvPr/>
          </p:nvCxnSpPr>
          <p:spPr>
            <a:xfrm>
              <a:off x="7714694" y="3991431"/>
              <a:ext cx="0" cy="363985"/>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1" name="Forme libre : forme 20">
              <a:extLst>
                <a:ext uri="{FF2B5EF4-FFF2-40B4-BE49-F238E27FC236}">
                  <a16:creationId xmlns:a16="http://schemas.microsoft.com/office/drawing/2014/main" id="{042FBFC4-9433-456E-85D0-EECB5948859A}"/>
                </a:ext>
              </a:extLst>
            </p:cNvPr>
            <p:cNvSpPr/>
            <p:nvPr/>
          </p:nvSpPr>
          <p:spPr>
            <a:xfrm>
              <a:off x="3764131" y="4009187"/>
              <a:ext cx="781235" cy="870011"/>
            </a:xfrm>
            <a:custGeom>
              <a:avLst/>
              <a:gdLst>
                <a:gd name="connsiteX0" fmla="*/ 0 w 781235"/>
                <a:gd name="connsiteY0" fmla="*/ 0 h 870011"/>
                <a:gd name="connsiteX1" fmla="*/ 8878 w 781235"/>
                <a:gd name="connsiteY1" fmla="*/ 683580 h 870011"/>
                <a:gd name="connsiteX2" fmla="*/ 781235 w 781235"/>
                <a:gd name="connsiteY2" fmla="*/ 870011 h 870011"/>
                <a:gd name="connsiteX3" fmla="*/ 772358 w 781235"/>
                <a:gd name="connsiteY3" fmla="*/ 0 h 870011"/>
                <a:gd name="connsiteX4" fmla="*/ 0 w 781235"/>
                <a:gd name="connsiteY4" fmla="*/ 0 h 87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235" h="870011">
                  <a:moveTo>
                    <a:pt x="0" y="0"/>
                  </a:moveTo>
                  <a:lnTo>
                    <a:pt x="8878" y="683580"/>
                  </a:lnTo>
                  <a:lnTo>
                    <a:pt x="781235" y="870011"/>
                  </a:lnTo>
                  <a:lnTo>
                    <a:pt x="772358"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Text Box 6">
              <a:extLst>
                <a:ext uri="{FF2B5EF4-FFF2-40B4-BE49-F238E27FC236}">
                  <a16:creationId xmlns:a16="http://schemas.microsoft.com/office/drawing/2014/main" id="{2833F7FE-6C70-4833-93F4-39E1ED5018FD}"/>
                </a:ext>
              </a:extLst>
            </p:cNvPr>
            <p:cNvSpPr txBox="1">
              <a:spLocks noChangeArrowheads="1"/>
            </p:cNvSpPr>
            <p:nvPr/>
          </p:nvSpPr>
          <p:spPr bwMode="auto">
            <a:xfrm>
              <a:off x="179315" y="2755464"/>
              <a:ext cx="803155" cy="335743"/>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85000"/>
                </a:lnSpc>
                <a:spcBef>
                  <a:spcPct val="0"/>
                </a:spcBef>
                <a:buFontTx/>
                <a:buNone/>
              </a:pPr>
              <a:r>
                <a:rPr lang="fr-FR" altLang="fr-FR" sz="1200" b="1" dirty="0"/>
                <a:t>Altitude z</a:t>
              </a:r>
            </a:p>
            <a:p>
              <a:pPr algn="ctr" eaLnBrk="1" hangingPunct="1">
                <a:lnSpc>
                  <a:spcPct val="85000"/>
                </a:lnSpc>
                <a:spcBef>
                  <a:spcPct val="0"/>
                </a:spcBef>
                <a:buFontTx/>
                <a:buNone/>
              </a:pPr>
              <a:r>
                <a:rPr lang="fr-FR" altLang="fr-FR" sz="1200" b="1" dirty="0"/>
                <a:t>(m)</a:t>
              </a:r>
            </a:p>
          </p:txBody>
        </p:sp>
        <p:cxnSp>
          <p:nvCxnSpPr>
            <p:cNvPr id="52" name="Connecteur droit 51">
              <a:extLst>
                <a:ext uri="{FF2B5EF4-FFF2-40B4-BE49-F238E27FC236}">
                  <a16:creationId xmlns:a16="http://schemas.microsoft.com/office/drawing/2014/main" id="{91248EAF-23FF-4B16-BBD9-0A31EDA9B630}"/>
                </a:ext>
              </a:extLst>
            </p:cNvPr>
            <p:cNvCxnSpPr>
              <a:cxnSpLocks/>
            </p:cNvCxnSpPr>
            <p:nvPr/>
          </p:nvCxnSpPr>
          <p:spPr>
            <a:xfrm>
              <a:off x="1094244" y="2525406"/>
              <a:ext cx="0" cy="3062989"/>
            </a:xfrm>
            <a:prstGeom prst="line">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7BF36557-F454-4AA8-8CD4-A04B421048B0}"/>
                </a:ext>
              </a:extLst>
            </p:cNvPr>
            <p:cNvCxnSpPr>
              <a:cxnSpLocks/>
            </p:cNvCxnSpPr>
            <p:nvPr/>
          </p:nvCxnSpPr>
          <p:spPr>
            <a:xfrm flipH="1">
              <a:off x="1100164" y="5579733"/>
              <a:ext cx="7675916" cy="0"/>
            </a:xfrm>
            <a:prstGeom prst="line">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grpSp>
      <p:sp>
        <p:nvSpPr>
          <p:cNvPr id="56" name="Text Box 7">
            <a:extLst>
              <a:ext uri="{FF2B5EF4-FFF2-40B4-BE49-F238E27FC236}">
                <a16:creationId xmlns:a16="http://schemas.microsoft.com/office/drawing/2014/main" id="{7FEE9BD3-5285-4D86-805E-8DDFE5F48B35}"/>
              </a:ext>
            </a:extLst>
          </p:cNvPr>
          <p:cNvSpPr txBox="1">
            <a:spLocks noChangeArrowheads="1"/>
          </p:cNvSpPr>
          <p:nvPr/>
        </p:nvSpPr>
        <p:spPr bwMode="auto">
          <a:xfrm>
            <a:off x="8290812" y="5681311"/>
            <a:ext cx="758825" cy="342900"/>
          </a:xfrm>
          <a:prstGeom prst="rect">
            <a:avLst/>
          </a:prstGeom>
          <a:noFill/>
          <a:ln w="9525">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10800" rIns="54000" bIns="10800"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85000"/>
              </a:lnSpc>
              <a:spcBef>
                <a:spcPct val="0"/>
              </a:spcBef>
              <a:buFontTx/>
              <a:buNone/>
            </a:pPr>
            <a:r>
              <a:rPr lang="fr-FR" altLang="fr-FR" sz="1200" b="1" dirty="0"/>
              <a:t>abscisse</a:t>
            </a:r>
          </a:p>
          <a:p>
            <a:pPr algn="ctr" eaLnBrk="1" hangingPunct="1">
              <a:lnSpc>
                <a:spcPct val="85000"/>
              </a:lnSpc>
              <a:spcBef>
                <a:spcPct val="0"/>
              </a:spcBef>
              <a:buFontTx/>
              <a:buNone/>
            </a:pPr>
            <a:r>
              <a:rPr lang="fr-FR" altLang="fr-FR" sz="1200" b="1" dirty="0"/>
              <a:t>(m)</a:t>
            </a:r>
          </a:p>
        </p:txBody>
      </p:sp>
      <p:sp>
        <p:nvSpPr>
          <p:cNvPr id="20" name="Text Box 2">
            <a:extLst>
              <a:ext uri="{FF2B5EF4-FFF2-40B4-BE49-F238E27FC236}">
                <a16:creationId xmlns:a16="http://schemas.microsoft.com/office/drawing/2014/main" id="{D52925D7-4BD5-4078-8755-81E4A734130B}"/>
              </a:ext>
            </a:extLst>
          </p:cNvPr>
          <p:cNvSpPr txBox="1">
            <a:spLocks noChangeArrowheads="1"/>
          </p:cNvSpPr>
          <p:nvPr/>
        </p:nvSpPr>
        <p:spPr bwMode="auto">
          <a:xfrm>
            <a:off x="-197158" y="171336"/>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22" name="Text Box 2">
            <a:extLst>
              <a:ext uri="{FF2B5EF4-FFF2-40B4-BE49-F238E27FC236}">
                <a16:creationId xmlns:a16="http://schemas.microsoft.com/office/drawing/2014/main" id="{64E4C16D-FF64-4E2A-8F27-076B7F6860A4}"/>
              </a:ext>
            </a:extLst>
          </p:cNvPr>
          <p:cNvSpPr txBox="1">
            <a:spLocks noChangeArrowheads="1"/>
          </p:cNvSpPr>
          <p:nvPr/>
        </p:nvSpPr>
        <p:spPr bwMode="auto">
          <a:xfrm>
            <a:off x="315723" y="579876"/>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2. En rivière… </a:t>
            </a:r>
            <a:r>
              <a:rPr lang="fr-FR" altLang="fr-FR" sz="2000" b="1" i="1" dirty="0">
                <a:latin typeface="+mn-lt"/>
                <a:cs typeface="Times New Roman" pitchFamily="18" charset="0"/>
              </a:rPr>
              <a:t>pas de relations mathématiques</a:t>
            </a:r>
          </a:p>
        </p:txBody>
      </p:sp>
      <p:pic>
        <p:nvPicPr>
          <p:cNvPr id="44" name="Image 43">
            <a:extLst>
              <a:ext uri="{FF2B5EF4-FFF2-40B4-BE49-F238E27FC236}">
                <a16:creationId xmlns:a16="http://schemas.microsoft.com/office/drawing/2014/main" id="{C15A8360-FBDB-4FA8-89FE-98DA8DF1A7F3}"/>
              </a:ext>
            </a:extLst>
          </p:cNvPr>
          <p:cNvPicPr>
            <a:picLocks noChangeAspect="1"/>
          </p:cNvPicPr>
          <p:nvPr/>
        </p:nvPicPr>
        <p:blipFill>
          <a:blip r:embed="rId3"/>
          <a:stretch>
            <a:fillRect/>
          </a:stretch>
        </p:blipFill>
        <p:spPr>
          <a:xfrm>
            <a:off x="4938122" y="1379844"/>
            <a:ext cx="2200275" cy="1924050"/>
          </a:xfrm>
          <a:prstGeom prst="rect">
            <a:avLst/>
          </a:prstGeom>
        </p:spPr>
      </p:pic>
    </p:spTree>
    <p:extLst>
      <p:ext uri="{BB962C8B-B14F-4D97-AF65-F5344CB8AC3E}">
        <p14:creationId xmlns:p14="http://schemas.microsoft.com/office/powerpoint/2010/main" val="2034560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p:cNvSpPr txBox="1">
            <a:spLocks noChangeArrowheads="1"/>
          </p:cNvSpPr>
          <p:nvPr/>
        </p:nvSpPr>
        <p:spPr bwMode="auto">
          <a:xfrm>
            <a:off x="-250167" y="143898"/>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III.</a:t>
            </a:r>
            <a:r>
              <a:rPr lang="fr-FR" altLang="fr-FR" sz="2000" dirty="0">
                <a:cs typeface="Times New Roman" pitchFamily="18" charset="0"/>
              </a:rPr>
              <a:t> </a:t>
            </a:r>
            <a:r>
              <a:rPr lang="fr-FR" altLang="fr-FR" sz="2000" b="1" dirty="0">
                <a:cs typeface="Times New Roman" pitchFamily="18" charset="0"/>
              </a:rPr>
              <a:t>Les paramètres de l’écoulement</a:t>
            </a:r>
          </a:p>
        </p:txBody>
      </p:sp>
      <p:sp>
        <p:nvSpPr>
          <p:cNvPr id="26" name="Text Box 2"/>
          <p:cNvSpPr txBox="1">
            <a:spLocks noChangeArrowheads="1"/>
          </p:cNvSpPr>
          <p:nvPr/>
        </p:nvSpPr>
        <p:spPr bwMode="auto">
          <a:xfrm>
            <a:off x="308022" y="625726"/>
            <a:ext cx="6501633"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j-lt"/>
                <a:cs typeface="Times New Roman" pitchFamily="18" charset="0"/>
              </a:rPr>
              <a:t>	1. Le débit</a:t>
            </a:r>
            <a:endParaRPr lang="fr-FR" altLang="fr-FR" sz="2000" b="1" i="1" dirty="0">
              <a:latin typeface="+mj-lt"/>
              <a:cs typeface="Times New Roman" pitchFamily="18" charset="0"/>
            </a:endParaRPr>
          </a:p>
        </p:txBody>
      </p:sp>
      <p:sp>
        <p:nvSpPr>
          <p:cNvPr id="20" name="Text Box 3">
            <a:extLst>
              <a:ext uri="{FF2B5EF4-FFF2-40B4-BE49-F238E27FC236}">
                <a16:creationId xmlns:a16="http://schemas.microsoft.com/office/drawing/2014/main" id="{6DC17AD9-6C46-4709-9D7C-59BF10073DCB}"/>
              </a:ext>
            </a:extLst>
          </p:cNvPr>
          <p:cNvSpPr txBox="1">
            <a:spLocks noChangeArrowheads="1"/>
          </p:cNvSpPr>
          <p:nvPr/>
        </p:nvSpPr>
        <p:spPr bwMode="auto">
          <a:xfrm>
            <a:off x="405360" y="2638934"/>
            <a:ext cx="8388350" cy="204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800" dirty="0">
                <a:solidFill>
                  <a:srgbClr val="0000FF"/>
                </a:solidFill>
                <a:latin typeface="Arial Narrow" panose="020B0606020202030204" pitchFamily="34" charset="0"/>
              </a:rPr>
              <a:t> </a:t>
            </a:r>
            <a:r>
              <a:rPr lang="fr-FR" altLang="fr-FR" sz="4400" dirty="0">
                <a:solidFill>
                  <a:srgbClr val="0000FF"/>
                </a:solidFill>
                <a:latin typeface="Arial Narrow" panose="020B0606020202030204" pitchFamily="34" charset="0"/>
              </a:rPr>
              <a:t>Q =  V </a:t>
            </a:r>
            <a:r>
              <a:rPr lang="fr-FR" altLang="fr-FR" dirty="0">
                <a:solidFill>
                  <a:srgbClr val="0000FF"/>
                </a:solidFill>
                <a:latin typeface="Arial Narrow" panose="020B0606020202030204" pitchFamily="34" charset="0"/>
              </a:rPr>
              <a:t>x</a:t>
            </a:r>
            <a:r>
              <a:rPr lang="fr-FR" altLang="fr-FR" sz="4400" dirty="0">
                <a:solidFill>
                  <a:srgbClr val="0000FF"/>
                </a:solidFill>
                <a:latin typeface="Arial Narrow" panose="020B0606020202030204" pitchFamily="34" charset="0"/>
              </a:rPr>
              <a:t> S</a:t>
            </a:r>
          </a:p>
          <a:p>
            <a:pPr eaLnBrk="1" hangingPunct="1">
              <a:spcBef>
                <a:spcPct val="15000"/>
              </a:spcBef>
              <a:buFontTx/>
              <a:buNone/>
            </a:pPr>
            <a:r>
              <a:rPr lang="fr-FR" altLang="fr-FR" sz="2400" dirty="0">
                <a:solidFill>
                  <a:srgbClr val="0000FF"/>
                </a:solidFill>
                <a:latin typeface="Arial Narrow" panose="020B0606020202030204" pitchFamily="34" charset="0"/>
              </a:rPr>
              <a:t>Q :  débit </a:t>
            </a:r>
          </a:p>
          <a:p>
            <a:pPr eaLnBrk="1" hangingPunct="1">
              <a:spcBef>
                <a:spcPct val="15000"/>
              </a:spcBef>
              <a:buFontTx/>
              <a:buNone/>
            </a:pPr>
            <a:r>
              <a:rPr lang="fr-FR" altLang="fr-FR" sz="2400" dirty="0">
                <a:solidFill>
                  <a:srgbClr val="0000FF"/>
                </a:solidFill>
                <a:latin typeface="Arial Narrow" panose="020B0606020202030204" pitchFamily="34" charset="0"/>
              </a:rPr>
              <a:t>V :  vitesse du courant</a:t>
            </a:r>
          </a:p>
          <a:p>
            <a:pPr eaLnBrk="1" hangingPunct="1">
              <a:spcBef>
                <a:spcPct val="15000"/>
              </a:spcBef>
              <a:buFontTx/>
              <a:buNone/>
            </a:pPr>
            <a:r>
              <a:rPr lang="fr-FR" altLang="fr-FR" sz="2400" dirty="0">
                <a:solidFill>
                  <a:srgbClr val="0000FF"/>
                </a:solidFill>
                <a:latin typeface="Arial Narrow" panose="020B0606020202030204" pitchFamily="34" charset="0"/>
              </a:rPr>
              <a:t>S :  section mouillée</a:t>
            </a:r>
          </a:p>
        </p:txBody>
      </p:sp>
    </p:spTree>
    <p:extLst>
      <p:ext uri="{BB962C8B-B14F-4D97-AF65-F5344CB8AC3E}">
        <p14:creationId xmlns:p14="http://schemas.microsoft.com/office/powerpoint/2010/main" val="1183330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p:cNvSpPr txBox="1">
            <a:spLocks noChangeArrowheads="1"/>
          </p:cNvSpPr>
          <p:nvPr/>
        </p:nvSpPr>
        <p:spPr bwMode="auto">
          <a:xfrm>
            <a:off x="-250167" y="77638"/>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latin typeface="+mj-lt"/>
                <a:cs typeface="Times New Roman" pitchFamily="18" charset="0"/>
              </a:rPr>
              <a:t>	</a:t>
            </a:r>
            <a:r>
              <a:rPr lang="fr-FR" altLang="fr-FR" sz="2000" b="1" dirty="0">
                <a:latin typeface="+mj-lt"/>
                <a:cs typeface="Times New Roman" pitchFamily="18" charset="0"/>
              </a:rPr>
              <a:t>III.</a:t>
            </a:r>
            <a:r>
              <a:rPr lang="fr-FR" altLang="fr-FR" sz="2000" dirty="0">
                <a:latin typeface="+mj-lt"/>
                <a:cs typeface="Times New Roman" pitchFamily="18" charset="0"/>
              </a:rPr>
              <a:t> </a:t>
            </a:r>
            <a:r>
              <a:rPr lang="fr-FR" altLang="fr-FR" sz="2000" b="1" dirty="0">
                <a:latin typeface="+mj-lt"/>
                <a:cs typeface="Times New Roman" pitchFamily="18" charset="0"/>
              </a:rPr>
              <a:t>Les paramètres de l’écoulement</a:t>
            </a:r>
          </a:p>
        </p:txBody>
      </p:sp>
      <p:sp>
        <p:nvSpPr>
          <p:cNvPr id="26" name="Text Box 2"/>
          <p:cNvSpPr txBox="1">
            <a:spLocks noChangeArrowheads="1"/>
          </p:cNvSpPr>
          <p:nvPr/>
        </p:nvSpPr>
        <p:spPr bwMode="auto">
          <a:xfrm>
            <a:off x="321275" y="479952"/>
            <a:ext cx="650163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j-lt"/>
                <a:cs typeface="Times New Roman" pitchFamily="18" charset="0"/>
              </a:rPr>
              <a:t>	2. La vitesse</a:t>
            </a:r>
            <a:endParaRPr lang="fr-FR" altLang="fr-FR" sz="2000" b="1" i="1" dirty="0">
              <a:latin typeface="+mj-lt"/>
              <a:cs typeface="Times New Roman" pitchFamily="18" charset="0"/>
            </a:endParaRPr>
          </a:p>
        </p:txBody>
      </p:sp>
      <p:pic>
        <p:nvPicPr>
          <p:cNvPr id="3" name="Image 2">
            <a:extLst>
              <a:ext uri="{FF2B5EF4-FFF2-40B4-BE49-F238E27FC236}">
                <a16:creationId xmlns:a16="http://schemas.microsoft.com/office/drawing/2014/main" id="{5E8546C7-77B0-4C6C-BFDB-F8F62A688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30" y="1002753"/>
            <a:ext cx="5053013" cy="3215554"/>
          </a:xfrm>
          <a:prstGeom prst="rect">
            <a:avLst/>
          </a:prstGeom>
        </p:spPr>
      </p:pic>
      <p:sp>
        <p:nvSpPr>
          <p:cNvPr id="10" name="Text Box 8">
            <a:extLst>
              <a:ext uri="{FF2B5EF4-FFF2-40B4-BE49-F238E27FC236}">
                <a16:creationId xmlns:a16="http://schemas.microsoft.com/office/drawing/2014/main" id="{1AF08A2C-FD66-4994-A590-AE9E7EEFA3CB}"/>
              </a:ext>
            </a:extLst>
          </p:cNvPr>
          <p:cNvSpPr txBox="1">
            <a:spLocks noChangeArrowheads="1"/>
          </p:cNvSpPr>
          <p:nvPr/>
        </p:nvSpPr>
        <p:spPr bwMode="auto">
          <a:xfrm>
            <a:off x="172244" y="4561149"/>
            <a:ext cx="8799512" cy="1754326"/>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marL="88900" eaLnBrk="0" hangingPunct="0">
              <a:spcBef>
                <a:spcPct val="20000"/>
              </a:spcBef>
              <a:buChar char="•"/>
              <a:tabLst>
                <a:tab pos="444500" algn="l"/>
                <a:tab pos="4305300" algn="l"/>
              </a:tabLst>
              <a:defRPr sz="3200">
                <a:solidFill>
                  <a:schemeClr val="tx1"/>
                </a:solidFill>
                <a:latin typeface="Arial" charset="0"/>
              </a:defRPr>
            </a:lvl1pPr>
            <a:lvl2pPr marL="742950" indent="-285750" eaLnBrk="0" hangingPunct="0">
              <a:spcBef>
                <a:spcPct val="20000"/>
              </a:spcBef>
              <a:buChar char="–"/>
              <a:tabLst>
                <a:tab pos="444500" algn="l"/>
                <a:tab pos="4305300" algn="l"/>
              </a:tabLst>
              <a:defRPr sz="2800">
                <a:solidFill>
                  <a:schemeClr val="tx1"/>
                </a:solidFill>
                <a:latin typeface="Arial" charset="0"/>
              </a:defRPr>
            </a:lvl2pPr>
            <a:lvl3pPr marL="1143000" indent="-228600" eaLnBrk="0" hangingPunct="0">
              <a:spcBef>
                <a:spcPct val="20000"/>
              </a:spcBef>
              <a:buChar char="•"/>
              <a:tabLst>
                <a:tab pos="444500" algn="l"/>
                <a:tab pos="4305300" algn="l"/>
              </a:tabLst>
              <a:defRPr sz="2400">
                <a:solidFill>
                  <a:schemeClr val="tx1"/>
                </a:solidFill>
                <a:latin typeface="Arial" charset="0"/>
              </a:defRPr>
            </a:lvl3pPr>
            <a:lvl4pPr marL="1600200" indent="-228600" eaLnBrk="0" hangingPunct="0">
              <a:spcBef>
                <a:spcPct val="20000"/>
              </a:spcBef>
              <a:buChar char="–"/>
              <a:tabLst>
                <a:tab pos="444500" algn="l"/>
                <a:tab pos="4305300" algn="l"/>
              </a:tabLst>
              <a:defRPr sz="2000">
                <a:solidFill>
                  <a:schemeClr val="tx1"/>
                </a:solidFill>
                <a:latin typeface="Arial" charset="0"/>
              </a:defRPr>
            </a:lvl4pPr>
            <a:lvl5pPr marL="2057400" indent="-228600" eaLnBrk="0" hangingPunct="0">
              <a:spcBef>
                <a:spcPct val="20000"/>
              </a:spcBef>
              <a:buChar char="»"/>
              <a:tabLst>
                <a:tab pos="444500" algn="l"/>
                <a:tab pos="43053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444500" algn="l"/>
                <a:tab pos="43053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444500" algn="l"/>
                <a:tab pos="43053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444500" algn="l"/>
                <a:tab pos="43053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444500" algn="l"/>
                <a:tab pos="4305300" algn="l"/>
              </a:tabLst>
              <a:defRPr sz="2000">
                <a:solidFill>
                  <a:schemeClr val="tx1"/>
                </a:solidFill>
                <a:latin typeface="Arial" charset="0"/>
              </a:defRPr>
            </a:lvl9pPr>
          </a:lstStyle>
          <a:p>
            <a:pPr eaLnBrk="1" hangingPunct="1">
              <a:spcBef>
                <a:spcPct val="50000"/>
              </a:spcBef>
              <a:buFontTx/>
              <a:buNone/>
            </a:pPr>
            <a:r>
              <a:rPr lang="fr-FR" altLang="fr-FR" sz="1800" dirty="0">
                <a:latin typeface="Arial Narrow" panose="020B0606020202030204" pitchFamily="34" charset="0"/>
              </a:rPr>
              <a:t> La vitesse de l’écoulement est la conséquence de l’action de 2 types de forces :</a:t>
            </a:r>
          </a:p>
          <a:p>
            <a:pPr eaLnBrk="1" hangingPunct="1">
              <a:spcBef>
                <a:spcPct val="50000"/>
              </a:spcBef>
              <a:buFontTx/>
              <a:buNone/>
            </a:pPr>
            <a:r>
              <a:rPr lang="fr-FR" altLang="fr-FR" sz="1800" dirty="0">
                <a:solidFill>
                  <a:srgbClr val="0033CC"/>
                </a:solidFill>
                <a:latin typeface="Arial Narrow" panose="020B0606020202030204" pitchFamily="34" charset="0"/>
              </a:rPr>
              <a:t>	- une force de mise en mouvement : 	- </a:t>
            </a:r>
            <a:r>
              <a:rPr lang="fr-FR" altLang="fr-FR" sz="1800" b="1" dirty="0">
                <a:solidFill>
                  <a:srgbClr val="0033CC"/>
                </a:solidFill>
                <a:latin typeface="Arial Narrow" panose="020B0606020202030204" pitchFamily="34" charset="0"/>
              </a:rPr>
              <a:t>la </a:t>
            </a:r>
            <a:r>
              <a:rPr lang="fr-FR" altLang="fr-FR" sz="2000" b="1" dirty="0">
                <a:solidFill>
                  <a:srgbClr val="0033CC"/>
                </a:solidFill>
                <a:latin typeface="Arial Narrow" panose="020B0606020202030204" pitchFamily="34" charset="0"/>
              </a:rPr>
              <a:t>gravité</a:t>
            </a:r>
            <a:r>
              <a:rPr lang="fr-FR" altLang="fr-FR" sz="1800" dirty="0">
                <a:solidFill>
                  <a:srgbClr val="FFFF00"/>
                </a:solidFill>
                <a:latin typeface="Arial Narrow" panose="020B0606020202030204" pitchFamily="34" charset="0"/>
              </a:rPr>
              <a:t> </a:t>
            </a:r>
          </a:p>
          <a:p>
            <a:pPr eaLnBrk="1" hangingPunct="1">
              <a:spcBef>
                <a:spcPct val="50000"/>
              </a:spcBef>
              <a:buFontTx/>
              <a:buNone/>
            </a:pPr>
            <a:r>
              <a:rPr lang="fr-FR" altLang="fr-FR" sz="1800" dirty="0">
                <a:solidFill>
                  <a:srgbClr val="FF0000"/>
                </a:solidFill>
                <a:latin typeface="Arial Narrow" panose="020B0606020202030204" pitchFamily="34" charset="0"/>
              </a:rPr>
              <a:t>	- des forces de ralentissement :	- internes, liées à la </a:t>
            </a:r>
            <a:r>
              <a:rPr lang="fr-FR" altLang="fr-FR" sz="2000" b="1" dirty="0">
                <a:solidFill>
                  <a:srgbClr val="FF0000"/>
                </a:solidFill>
                <a:latin typeface="Arial Narrow" panose="020B0606020202030204" pitchFamily="34" charset="0"/>
              </a:rPr>
              <a:t>viscosité</a:t>
            </a:r>
            <a:r>
              <a:rPr lang="fr-FR" altLang="fr-FR" sz="1800" dirty="0">
                <a:solidFill>
                  <a:srgbClr val="FF0000"/>
                </a:solidFill>
                <a:latin typeface="Arial Narrow" panose="020B0606020202030204" pitchFamily="34" charset="0"/>
              </a:rPr>
              <a:t> de l’eau</a:t>
            </a:r>
          </a:p>
          <a:p>
            <a:pPr eaLnBrk="1" hangingPunct="1">
              <a:spcBef>
                <a:spcPct val="50000"/>
              </a:spcBef>
              <a:buFontTx/>
              <a:buNone/>
            </a:pPr>
            <a:r>
              <a:rPr lang="fr-FR" altLang="fr-FR" sz="1800" dirty="0">
                <a:solidFill>
                  <a:srgbClr val="FF0000"/>
                </a:solidFill>
                <a:latin typeface="Arial Narrow" panose="020B0606020202030204" pitchFamily="34" charset="0"/>
              </a:rPr>
              <a:t>		- externes, dues à la </a:t>
            </a:r>
            <a:r>
              <a:rPr lang="fr-FR" altLang="fr-FR" sz="2000" b="1" dirty="0">
                <a:solidFill>
                  <a:srgbClr val="FF0000"/>
                </a:solidFill>
                <a:latin typeface="Arial Narrow" panose="020B0606020202030204" pitchFamily="34" charset="0"/>
              </a:rPr>
              <a:t>rugosité</a:t>
            </a:r>
            <a:r>
              <a:rPr lang="fr-FR" altLang="fr-FR" sz="1800" dirty="0">
                <a:solidFill>
                  <a:srgbClr val="FF0000"/>
                </a:solidFill>
                <a:latin typeface="Arial Narrow" panose="020B0606020202030204" pitchFamily="34" charset="0"/>
              </a:rPr>
              <a:t> du lit</a:t>
            </a:r>
            <a:r>
              <a:rPr lang="fr-FR" altLang="fr-FR" sz="1800" dirty="0">
                <a:latin typeface="Arial Narrow" panose="020B0606020202030204" pitchFamily="34" charset="0"/>
              </a:rPr>
              <a:t>  </a:t>
            </a:r>
            <a:endParaRPr lang="fr-FR" altLang="fr-FR" sz="1600" dirty="0">
              <a:latin typeface="Arial Narrow" panose="020B0606020202030204" pitchFamily="34" charset="0"/>
            </a:endParaRPr>
          </a:p>
        </p:txBody>
      </p:sp>
      <p:sp>
        <p:nvSpPr>
          <p:cNvPr id="11" name="Rectangle 9">
            <a:extLst>
              <a:ext uri="{FF2B5EF4-FFF2-40B4-BE49-F238E27FC236}">
                <a16:creationId xmlns:a16="http://schemas.microsoft.com/office/drawing/2014/main" id="{0282AA38-F091-4A10-B932-10AFBF4B3E37}"/>
              </a:ext>
            </a:extLst>
          </p:cNvPr>
          <p:cNvSpPr>
            <a:spLocks noChangeArrowheads="1"/>
          </p:cNvSpPr>
          <p:nvPr/>
        </p:nvSpPr>
        <p:spPr bwMode="auto">
          <a:xfrm>
            <a:off x="6232124" y="1103313"/>
            <a:ext cx="282456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spAutoFit/>
          </a:bodyPr>
          <a:lstStyle>
            <a:lvl1pPr eaLnBrk="0" hangingPunct="0">
              <a:spcBef>
                <a:spcPct val="20000"/>
              </a:spcBef>
              <a:buChar char="•"/>
              <a:tabLst>
                <a:tab pos="804863" algn="l"/>
                <a:tab pos="1524000" algn="l"/>
              </a:tabLst>
              <a:defRPr sz="3200">
                <a:solidFill>
                  <a:schemeClr val="tx1"/>
                </a:solidFill>
                <a:latin typeface="Arial" charset="0"/>
              </a:defRPr>
            </a:lvl1pPr>
            <a:lvl2pPr marL="742950" indent="-285750" eaLnBrk="0" hangingPunct="0">
              <a:spcBef>
                <a:spcPct val="20000"/>
              </a:spcBef>
              <a:buChar char="–"/>
              <a:tabLst>
                <a:tab pos="804863" algn="l"/>
                <a:tab pos="1524000" algn="l"/>
              </a:tabLst>
              <a:defRPr sz="2800">
                <a:solidFill>
                  <a:schemeClr val="tx1"/>
                </a:solidFill>
                <a:latin typeface="Arial" charset="0"/>
              </a:defRPr>
            </a:lvl2pPr>
            <a:lvl3pPr marL="1143000" indent="-228600" eaLnBrk="0" hangingPunct="0">
              <a:spcBef>
                <a:spcPct val="20000"/>
              </a:spcBef>
              <a:buChar char="•"/>
              <a:tabLst>
                <a:tab pos="804863" algn="l"/>
                <a:tab pos="1524000" algn="l"/>
              </a:tabLst>
              <a:defRPr sz="2400">
                <a:solidFill>
                  <a:schemeClr val="tx1"/>
                </a:solidFill>
                <a:latin typeface="Arial" charset="0"/>
              </a:defRPr>
            </a:lvl3pPr>
            <a:lvl4pPr marL="1600200" indent="-228600" eaLnBrk="0" hangingPunct="0">
              <a:spcBef>
                <a:spcPct val="20000"/>
              </a:spcBef>
              <a:buChar char="–"/>
              <a:tabLst>
                <a:tab pos="804863" algn="l"/>
                <a:tab pos="1524000" algn="l"/>
              </a:tabLst>
              <a:defRPr sz="2000">
                <a:solidFill>
                  <a:schemeClr val="tx1"/>
                </a:solidFill>
                <a:latin typeface="Arial" charset="0"/>
              </a:defRPr>
            </a:lvl4pPr>
            <a:lvl5pPr marL="2057400" indent="-228600" eaLnBrk="0" hangingPunct="0">
              <a:spcBef>
                <a:spcPct val="20000"/>
              </a:spcBef>
              <a:buChar char="»"/>
              <a:tabLst>
                <a:tab pos="804863" algn="l"/>
                <a:tab pos="15240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9pPr>
          </a:lstStyle>
          <a:p>
            <a:pPr algn="just" eaLnBrk="1" hangingPunct="1">
              <a:spcBef>
                <a:spcPct val="50000"/>
              </a:spcBef>
              <a:buFontTx/>
              <a:buNone/>
            </a:pPr>
            <a:r>
              <a:rPr lang="fr-FR" altLang="fr-FR" sz="1400" dirty="0">
                <a:solidFill>
                  <a:srgbClr val="0000FF"/>
                </a:solidFill>
              </a:rPr>
              <a:t>Le champ des vitesses montre un ralentissement de l’écoulement  jusqu’à l’arrêt à proximité  des berges et du fond du lit.</a:t>
            </a:r>
          </a:p>
        </p:txBody>
      </p:sp>
      <p:sp>
        <p:nvSpPr>
          <p:cNvPr id="12" name="Rectangle 17">
            <a:extLst>
              <a:ext uri="{FF2B5EF4-FFF2-40B4-BE49-F238E27FC236}">
                <a16:creationId xmlns:a16="http://schemas.microsoft.com/office/drawing/2014/main" id="{23F80C80-33CE-439C-A5DB-43332A48ECF0}"/>
              </a:ext>
            </a:extLst>
          </p:cNvPr>
          <p:cNvSpPr>
            <a:spLocks noChangeArrowheads="1"/>
          </p:cNvSpPr>
          <p:nvPr/>
        </p:nvSpPr>
        <p:spPr bwMode="auto">
          <a:xfrm>
            <a:off x="6117336" y="2262818"/>
            <a:ext cx="28544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spAutoFit/>
          </a:bodyPr>
          <a:lstStyle>
            <a:lvl1pPr eaLnBrk="0" hangingPunct="0">
              <a:spcBef>
                <a:spcPct val="20000"/>
              </a:spcBef>
              <a:buChar char="•"/>
              <a:tabLst>
                <a:tab pos="804863" algn="l"/>
                <a:tab pos="1524000" algn="l"/>
              </a:tabLst>
              <a:defRPr sz="3200">
                <a:solidFill>
                  <a:schemeClr val="tx1"/>
                </a:solidFill>
                <a:latin typeface="Arial" charset="0"/>
              </a:defRPr>
            </a:lvl1pPr>
            <a:lvl2pPr marL="742950" indent="-285750" eaLnBrk="0" hangingPunct="0">
              <a:spcBef>
                <a:spcPct val="20000"/>
              </a:spcBef>
              <a:buChar char="–"/>
              <a:tabLst>
                <a:tab pos="804863" algn="l"/>
                <a:tab pos="1524000" algn="l"/>
              </a:tabLst>
              <a:defRPr sz="2800">
                <a:solidFill>
                  <a:schemeClr val="tx1"/>
                </a:solidFill>
                <a:latin typeface="Arial" charset="0"/>
              </a:defRPr>
            </a:lvl2pPr>
            <a:lvl3pPr marL="1143000" indent="-228600" eaLnBrk="0" hangingPunct="0">
              <a:spcBef>
                <a:spcPct val="20000"/>
              </a:spcBef>
              <a:buChar char="•"/>
              <a:tabLst>
                <a:tab pos="804863" algn="l"/>
                <a:tab pos="1524000" algn="l"/>
              </a:tabLst>
              <a:defRPr sz="2400">
                <a:solidFill>
                  <a:schemeClr val="tx1"/>
                </a:solidFill>
                <a:latin typeface="Arial" charset="0"/>
              </a:defRPr>
            </a:lvl3pPr>
            <a:lvl4pPr marL="1600200" indent="-228600" eaLnBrk="0" hangingPunct="0">
              <a:spcBef>
                <a:spcPct val="20000"/>
              </a:spcBef>
              <a:buChar char="–"/>
              <a:tabLst>
                <a:tab pos="804863" algn="l"/>
                <a:tab pos="1524000" algn="l"/>
              </a:tabLst>
              <a:defRPr sz="2000">
                <a:solidFill>
                  <a:schemeClr val="tx1"/>
                </a:solidFill>
                <a:latin typeface="Arial" charset="0"/>
              </a:defRPr>
            </a:lvl4pPr>
            <a:lvl5pPr marL="2057400" indent="-228600" eaLnBrk="0" hangingPunct="0">
              <a:spcBef>
                <a:spcPct val="20000"/>
              </a:spcBef>
              <a:buChar char="»"/>
              <a:tabLst>
                <a:tab pos="804863" algn="l"/>
                <a:tab pos="15240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9pPr>
          </a:lstStyle>
          <a:p>
            <a:pPr eaLnBrk="1" hangingPunct="1">
              <a:spcBef>
                <a:spcPct val="50000"/>
              </a:spcBef>
              <a:buFontTx/>
              <a:buNone/>
            </a:pPr>
            <a:r>
              <a:rPr lang="fr-FR" altLang="fr-FR" sz="1200" dirty="0">
                <a:solidFill>
                  <a:srgbClr val="0000FF"/>
                </a:solidFill>
              </a:rPr>
              <a:t>- le périmètre mouillé  P  récapitule la rugosité du lit (berges et fond)</a:t>
            </a:r>
          </a:p>
        </p:txBody>
      </p:sp>
      <p:sp>
        <p:nvSpPr>
          <p:cNvPr id="13" name="Rectangle 18">
            <a:extLst>
              <a:ext uri="{FF2B5EF4-FFF2-40B4-BE49-F238E27FC236}">
                <a16:creationId xmlns:a16="http://schemas.microsoft.com/office/drawing/2014/main" id="{2D4FAAAB-8074-4B86-971E-C3552DE62351}"/>
              </a:ext>
            </a:extLst>
          </p:cNvPr>
          <p:cNvSpPr>
            <a:spLocks noChangeArrowheads="1"/>
          </p:cNvSpPr>
          <p:nvPr/>
        </p:nvSpPr>
        <p:spPr bwMode="auto">
          <a:xfrm>
            <a:off x="6184683" y="2866173"/>
            <a:ext cx="26130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spAutoFit/>
          </a:bodyPr>
          <a:lstStyle>
            <a:lvl1pPr eaLnBrk="0" hangingPunct="0">
              <a:spcBef>
                <a:spcPct val="20000"/>
              </a:spcBef>
              <a:buChar char="•"/>
              <a:tabLst>
                <a:tab pos="804863" algn="l"/>
                <a:tab pos="1524000" algn="l"/>
              </a:tabLst>
              <a:defRPr sz="3200">
                <a:solidFill>
                  <a:schemeClr val="tx1"/>
                </a:solidFill>
                <a:latin typeface="Arial" charset="0"/>
              </a:defRPr>
            </a:lvl1pPr>
            <a:lvl2pPr marL="742950" indent="-285750" eaLnBrk="0" hangingPunct="0">
              <a:spcBef>
                <a:spcPct val="20000"/>
              </a:spcBef>
              <a:buChar char="–"/>
              <a:tabLst>
                <a:tab pos="804863" algn="l"/>
                <a:tab pos="1524000" algn="l"/>
              </a:tabLst>
              <a:defRPr sz="2800">
                <a:solidFill>
                  <a:schemeClr val="tx1"/>
                </a:solidFill>
                <a:latin typeface="Arial" charset="0"/>
              </a:defRPr>
            </a:lvl2pPr>
            <a:lvl3pPr marL="1143000" indent="-228600" eaLnBrk="0" hangingPunct="0">
              <a:spcBef>
                <a:spcPct val="20000"/>
              </a:spcBef>
              <a:buChar char="•"/>
              <a:tabLst>
                <a:tab pos="804863" algn="l"/>
                <a:tab pos="1524000" algn="l"/>
              </a:tabLst>
              <a:defRPr sz="2400">
                <a:solidFill>
                  <a:schemeClr val="tx1"/>
                </a:solidFill>
                <a:latin typeface="Arial" charset="0"/>
              </a:defRPr>
            </a:lvl3pPr>
            <a:lvl4pPr marL="1600200" indent="-228600" eaLnBrk="0" hangingPunct="0">
              <a:spcBef>
                <a:spcPct val="20000"/>
              </a:spcBef>
              <a:buChar char="–"/>
              <a:tabLst>
                <a:tab pos="804863" algn="l"/>
                <a:tab pos="1524000" algn="l"/>
              </a:tabLst>
              <a:defRPr sz="2000">
                <a:solidFill>
                  <a:schemeClr val="tx1"/>
                </a:solidFill>
                <a:latin typeface="Arial" charset="0"/>
              </a:defRPr>
            </a:lvl4pPr>
            <a:lvl5pPr marL="2057400" indent="-228600" eaLnBrk="0" hangingPunct="0">
              <a:spcBef>
                <a:spcPct val="20000"/>
              </a:spcBef>
              <a:buChar char="»"/>
              <a:tabLst>
                <a:tab pos="804863" algn="l"/>
                <a:tab pos="15240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804863" algn="l"/>
                <a:tab pos="1524000" algn="l"/>
              </a:tabLst>
              <a:defRPr sz="2000">
                <a:solidFill>
                  <a:schemeClr val="tx1"/>
                </a:solidFill>
                <a:latin typeface="Arial" charset="0"/>
              </a:defRPr>
            </a:lvl9pPr>
          </a:lstStyle>
          <a:p>
            <a:pPr eaLnBrk="1" hangingPunct="1">
              <a:spcBef>
                <a:spcPct val="50000"/>
              </a:spcBef>
              <a:buFontTx/>
              <a:buNone/>
            </a:pPr>
            <a:r>
              <a:rPr lang="fr-FR" altLang="fr-FR" sz="1200" dirty="0">
                <a:solidFill>
                  <a:srgbClr val="0000FF"/>
                </a:solidFill>
              </a:rPr>
              <a:t>- le rayon hydraulique S/P représente, </a:t>
            </a:r>
            <a:r>
              <a:rPr lang="fr-FR" altLang="fr-FR" sz="1200" i="1" dirty="0">
                <a:solidFill>
                  <a:srgbClr val="0000FF"/>
                </a:solidFill>
              </a:rPr>
              <a:t>à l’inverse</a:t>
            </a:r>
            <a:r>
              <a:rPr lang="fr-FR" altLang="fr-FR" sz="1200" dirty="0">
                <a:solidFill>
                  <a:srgbClr val="0000FF"/>
                </a:solidFill>
              </a:rPr>
              <a:t>, la facilité de l’écoulement</a:t>
            </a:r>
          </a:p>
        </p:txBody>
      </p:sp>
    </p:spTree>
    <p:extLst>
      <p:ext uri="{BB962C8B-B14F-4D97-AF65-F5344CB8AC3E}">
        <p14:creationId xmlns:p14="http://schemas.microsoft.com/office/powerpoint/2010/main" val="364114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0"/>
                                        <p:tgtEl>
                                          <p:spTgt spid="12"/>
                                        </p:tgtEl>
                                      </p:cBhvr>
                                    </p:animEffect>
                                  </p:childTnLst>
                                </p:cTn>
                              </p:par>
                              <p:par>
                                <p:cTn id="8" presetID="22" presetClass="entr" presetSubtype="8" fill="hold" grpId="0" nodeType="withEffect">
                                  <p:stCondLst>
                                    <p:cond delay="500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7" name="Rectangle 5"/>
          <p:cNvSpPr>
            <a:spLocks noChangeArrowheads="1"/>
          </p:cNvSpPr>
          <p:nvPr/>
        </p:nvSpPr>
        <p:spPr bwMode="auto">
          <a:xfrm>
            <a:off x="0" y="6627813"/>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p>
        </p:txBody>
      </p:sp>
      <p:sp>
        <p:nvSpPr>
          <p:cNvPr id="47111" name="Rectangle 11"/>
          <p:cNvSpPr>
            <a:spLocks noChangeArrowheads="1"/>
          </p:cNvSpPr>
          <p:nvPr/>
        </p:nvSpPr>
        <p:spPr bwMode="auto">
          <a:xfrm>
            <a:off x="102956" y="466665"/>
            <a:ext cx="44690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tabLst>
                <a:tab pos="622300" algn="l"/>
              </a:tabLst>
              <a:defRPr sz="3200">
                <a:solidFill>
                  <a:schemeClr val="tx1"/>
                </a:solidFill>
                <a:latin typeface="Arial" charset="0"/>
              </a:defRPr>
            </a:lvl1pPr>
            <a:lvl2pPr marL="742950" indent="-285750" eaLnBrk="0" hangingPunct="0">
              <a:spcBef>
                <a:spcPct val="20000"/>
              </a:spcBef>
              <a:buChar char="–"/>
              <a:tabLst>
                <a:tab pos="622300" algn="l"/>
              </a:tabLst>
              <a:defRPr sz="2800">
                <a:solidFill>
                  <a:schemeClr val="tx1"/>
                </a:solidFill>
                <a:latin typeface="Arial" charset="0"/>
              </a:defRPr>
            </a:lvl2pPr>
            <a:lvl3pPr marL="1143000" indent="-228600" eaLnBrk="0" hangingPunct="0">
              <a:spcBef>
                <a:spcPct val="20000"/>
              </a:spcBef>
              <a:buChar char="•"/>
              <a:tabLst>
                <a:tab pos="622300" algn="l"/>
              </a:tabLst>
              <a:defRPr sz="2400">
                <a:solidFill>
                  <a:schemeClr val="tx1"/>
                </a:solidFill>
                <a:latin typeface="Arial" charset="0"/>
              </a:defRPr>
            </a:lvl3pPr>
            <a:lvl4pPr marL="1600200" indent="-228600" eaLnBrk="0" hangingPunct="0">
              <a:spcBef>
                <a:spcPct val="20000"/>
              </a:spcBef>
              <a:buChar char="–"/>
              <a:tabLst>
                <a:tab pos="622300" algn="l"/>
              </a:tabLst>
              <a:defRPr sz="2000">
                <a:solidFill>
                  <a:schemeClr val="tx1"/>
                </a:solidFill>
                <a:latin typeface="Arial" charset="0"/>
              </a:defRPr>
            </a:lvl4pPr>
            <a:lvl5pPr marL="2057400" indent="-228600" eaLnBrk="0" hangingPunct="0">
              <a:spcBef>
                <a:spcPct val="20000"/>
              </a:spcBef>
              <a:buChar char="»"/>
              <a:tabLst>
                <a:tab pos="6223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6223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6223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6223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622300" algn="l"/>
              </a:tabLst>
              <a:defRPr sz="2000">
                <a:solidFill>
                  <a:schemeClr val="tx1"/>
                </a:solidFill>
                <a:latin typeface="Arial" charset="0"/>
              </a:defRPr>
            </a:lvl9pPr>
          </a:lstStyle>
          <a:p>
            <a:pPr algn="just">
              <a:spcBef>
                <a:spcPct val="0"/>
              </a:spcBef>
              <a:buFontTx/>
              <a:buNone/>
            </a:pPr>
            <a:r>
              <a:rPr lang="fr-FR" altLang="fr-FR" sz="2000" dirty="0">
                <a:latin typeface="+mn-lt"/>
              </a:rPr>
              <a:t>Formule de MANNING - STRICKLER</a:t>
            </a:r>
          </a:p>
        </p:txBody>
      </p:sp>
      <p:pic>
        <p:nvPicPr>
          <p:cNvPr id="2" name="Image 1">
            <a:extLst>
              <a:ext uri="{FF2B5EF4-FFF2-40B4-BE49-F238E27FC236}">
                <a16:creationId xmlns:a16="http://schemas.microsoft.com/office/drawing/2014/main" id="{D47972CB-8290-4E73-9CA3-4B43B83A1D02}"/>
              </a:ext>
            </a:extLst>
          </p:cNvPr>
          <p:cNvPicPr>
            <a:picLocks noChangeAspect="1"/>
          </p:cNvPicPr>
          <p:nvPr/>
        </p:nvPicPr>
        <p:blipFill>
          <a:blip r:embed="rId2"/>
          <a:stretch>
            <a:fillRect/>
          </a:stretch>
        </p:blipFill>
        <p:spPr>
          <a:xfrm>
            <a:off x="419100" y="2675343"/>
            <a:ext cx="8305800" cy="3609975"/>
          </a:xfrm>
          <a:prstGeom prst="rect">
            <a:avLst/>
          </a:prstGeom>
        </p:spPr>
      </p:pic>
      <p:pic>
        <p:nvPicPr>
          <p:cNvPr id="3" name="Image 2">
            <a:extLst>
              <a:ext uri="{FF2B5EF4-FFF2-40B4-BE49-F238E27FC236}">
                <a16:creationId xmlns:a16="http://schemas.microsoft.com/office/drawing/2014/main" id="{F605B83C-F20A-4268-824F-127E316FDD7A}"/>
              </a:ext>
            </a:extLst>
          </p:cNvPr>
          <p:cNvPicPr>
            <a:picLocks noChangeAspect="1"/>
          </p:cNvPicPr>
          <p:nvPr/>
        </p:nvPicPr>
        <p:blipFill>
          <a:blip r:embed="rId3"/>
          <a:stretch>
            <a:fillRect/>
          </a:stretch>
        </p:blipFill>
        <p:spPr>
          <a:xfrm>
            <a:off x="5075511" y="675859"/>
            <a:ext cx="3965533" cy="2753141"/>
          </a:xfrm>
          <a:prstGeom prst="rect">
            <a:avLst/>
          </a:prstGeom>
        </p:spPr>
      </p:pic>
      <p:cxnSp>
        <p:nvCxnSpPr>
          <p:cNvPr id="5" name="Connecteur droit 4">
            <a:extLst>
              <a:ext uri="{FF2B5EF4-FFF2-40B4-BE49-F238E27FC236}">
                <a16:creationId xmlns:a16="http://schemas.microsoft.com/office/drawing/2014/main" id="{0FFC26BE-7C2D-4AF2-A422-662FFEDB786A}"/>
              </a:ext>
            </a:extLst>
          </p:cNvPr>
          <p:cNvCxnSpPr/>
          <p:nvPr/>
        </p:nvCxnSpPr>
        <p:spPr>
          <a:xfrm>
            <a:off x="1669774" y="3949148"/>
            <a:ext cx="106017" cy="172278"/>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7" name="Rectangle 5"/>
          <p:cNvSpPr>
            <a:spLocks noChangeArrowheads="1"/>
          </p:cNvSpPr>
          <p:nvPr/>
        </p:nvSpPr>
        <p:spPr bwMode="auto">
          <a:xfrm>
            <a:off x="0" y="6627813"/>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fr-FR" altLang="fr-FR" sz="1400"/>
          </a:p>
        </p:txBody>
      </p:sp>
      <p:sp>
        <p:nvSpPr>
          <p:cNvPr id="47111" name="Rectangle 11"/>
          <p:cNvSpPr>
            <a:spLocks noChangeArrowheads="1"/>
          </p:cNvSpPr>
          <p:nvPr/>
        </p:nvSpPr>
        <p:spPr bwMode="auto">
          <a:xfrm>
            <a:off x="0" y="7333"/>
            <a:ext cx="9144000" cy="1015663"/>
          </a:xfrm>
          <a:prstGeom prst="rect">
            <a:avLst/>
          </a:prstGeom>
          <a:solidFill>
            <a:schemeClr val="accent5">
              <a:lumMod val="50000"/>
            </a:schemeClr>
          </a:solidFill>
          <a:ln>
            <a:noFill/>
          </a:ln>
          <a:effectLst/>
          <a:extLst/>
        </p:spPr>
        <p:txBody>
          <a:bodyPr wrap="square" anchor="ctr">
            <a:spAutoFit/>
          </a:bodyPr>
          <a:lstStyle>
            <a:lvl1pPr eaLnBrk="0" hangingPunct="0">
              <a:spcBef>
                <a:spcPct val="20000"/>
              </a:spcBef>
              <a:buChar char="•"/>
              <a:tabLst>
                <a:tab pos="622300" algn="l"/>
              </a:tabLst>
              <a:defRPr sz="3200">
                <a:solidFill>
                  <a:schemeClr val="tx1"/>
                </a:solidFill>
                <a:latin typeface="Arial" charset="0"/>
              </a:defRPr>
            </a:lvl1pPr>
            <a:lvl2pPr marL="742950" indent="-285750" eaLnBrk="0" hangingPunct="0">
              <a:spcBef>
                <a:spcPct val="20000"/>
              </a:spcBef>
              <a:buChar char="–"/>
              <a:tabLst>
                <a:tab pos="622300" algn="l"/>
              </a:tabLst>
              <a:defRPr sz="2800">
                <a:solidFill>
                  <a:schemeClr val="tx1"/>
                </a:solidFill>
                <a:latin typeface="Arial" charset="0"/>
              </a:defRPr>
            </a:lvl2pPr>
            <a:lvl3pPr marL="1143000" indent="-228600" eaLnBrk="0" hangingPunct="0">
              <a:spcBef>
                <a:spcPct val="20000"/>
              </a:spcBef>
              <a:buChar char="•"/>
              <a:tabLst>
                <a:tab pos="622300" algn="l"/>
              </a:tabLst>
              <a:defRPr sz="2400">
                <a:solidFill>
                  <a:schemeClr val="tx1"/>
                </a:solidFill>
                <a:latin typeface="Arial" charset="0"/>
              </a:defRPr>
            </a:lvl3pPr>
            <a:lvl4pPr marL="1600200" indent="-228600" eaLnBrk="0" hangingPunct="0">
              <a:spcBef>
                <a:spcPct val="20000"/>
              </a:spcBef>
              <a:buChar char="–"/>
              <a:tabLst>
                <a:tab pos="622300" algn="l"/>
              </a:tabLst>
              <a:defRPr sz="2000">
                <a:solidFill>
                  <a:schemeClr val="tx1"/>
                </a:solidFill>
                <a:latin typeface="Arial" charset="0"/>
              </a:defRPr>
            </a:lvl4pPr>
            <a:lvl5pPr marL="2057400" indent="-228600" eaLnBrk="0" hangingPunct="0">
              <a:spcBef>
                <a:spcPct val="20000"/>
              </a:spcBef>
              <a:buChar char="»"/>
              <a:tabLst>
                <a:tab pos="6223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6223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6223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6223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622300" algn="l"/>
              </a:tabLst>
              <a:defRPr sz="2000">
                <a:solidFill>
                  <a:schemeClr val="tx1"/>
                </a:solidFill>
                <a:latin typeface="Arial" charset="0"/>
              </a:defRPr>
            </a:lvl9pPr>
          </a:lstStyle>
          <a:p>
            <a:pPr algn="just">
              <a:spcBef>
                <a:spcPct val="0"/>
              </a:spcBef>
              <a:buFontTx/>
              <a:buNone/>
            </a:pPr>
            <a:endParaRPr lang="fr-FR" altLang="fr-FR" sz="2000" dirty="0">
              <a:solidFill>
                <a:schemeClr val="bg1"/>
              </a:solidFill>
              <a:latin typeface="Arial Narrow" panose="020B0606020202030204" pitchFamily="34" charset="0"/>
            </a:endParaRPr>
          </a:p>
          <a:p>
            <a:pPr algn="just">
              <a:spcBef>
                <a:spcPct val="0"/>
              </a:spcBef>
              <a:buFontTx/>
              <a:buNone/>
            </a:pPr>
            <a:r>
              <a:rPr lang="fr-FR" altLang="fr-FR" sz="2000" dirty="0">
                <a:solidFill>
                  <a:schemeClr val="bg1"/>
                </a:solidFill>
                <a:latin typeface="Arial Narrow" panose="020B0606020202030204" pitchFamily="34" charset="0"/>
              </a:rPr>
              <a:t>Estimation d’un débit à partir de la formule de MANNING – STRICKLER</a:t>
            </a:r>
          </a:p>
          <a:p>
            <a:pPr algn="just">
              <a:spcBef>
                <a:spcPct val="0"/>
              </a:spcBef>
              <a:buFontTx/>
              <a:buNone/>
            </a:pPr>
            <a:endParaRPr lang="fr-FR" altLang="fr-FR" sz="2000" dirty="0">
              <a:solidFill>
                <a:schemeClr val="bg1"/>
              </a:solidFill>
              <a:latin typeface="Arial Narrow" panose="020B0606020202030204" pitchFamily="34" charset="0"/>
            </a:endParaRPr>
          </a:p>
        </p:txBody>
      </p:sp>
      <p:sp>
        <p:nvSpPr>
          <p:cNvPr id="7" name="Text Box 3">
            <a:extLst>
              <a:ext uri="{FF2B5EF4-FFF2-40B4-BE49-F238E27FC236}">
                <a16:creationId xmlns:a16="http://schemas.microsoft.com/office/drawing/2014/main" id="{3C5CD044-BE5C-422D-AAB0-B4F3516756B5}"/>
              </a:ext>
            </a:extLst>
          </p:cNvPr>
          <p:cNvSpPr txBox="1">
            <a:spLocks noChangeArrowheads="1"/>
          </p:cNvSpPr>
          <p:nvPr/>
        </p:nvSpPr>
        <p:spPr bwMode="auto">
          <a:xfrm>
            <a:off x="458369" y="1237896"/>
            <a:ext cx="2938907"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sz="1200" dirty="0">
                <a:solidFill>
                  <a:schemeClr val="accent5">
                    <a:lumMod val="50000"/>
                  </a:schemeClr>
                </a:solidFill>
                <a:latin typeface="Arial Narrow" panose="020B0606020202030204" pitchFamily="34" charset="0"/>
              </a:rPr>
              <a:t> </a:t>
            </a:r>
            <a:r>
              <a:rPr lang="fr-FR" altLang="fr-FR" dirty="0">
                <a:solidFill>
                  <a:schemeClr val="accent5">
                    <a:lumMod val="50000"/>
                  </a:schemeClr>
                </a:solidFill>
                <a:latin typeface="Arial Narrow" panose="020B0606020202030204" pitchFamily="34" charset="0"/>
              </a:rPr>
              <a:t>Q =  V </a:t>
            </a:r>
            <a:r>
              <a:rPr lang="fr-FR" altLang="fr-FR" sz="2000" dirty="0">
                <a:solidFill>
                  <a:schemeClr val="accent5">
                    <a:lumMod val="50000"/>
                  </a:schemeClr>
                </a:solidFill>
                <a:latin typeface="Arial Narrow" panose="020B0606020202030204" pitchFamily="34" charset="0"/>
              </a:rPr>
              <a:t>x</a:t>
            </a:r>
            <a:r>
              <a:rPr lang="fr-FR" altLang="fr-FR" dirty="0">
                <a:solidFill>
                  <a:schemeClr val="accent5">
                    <a:lumMod val="50000"/>
                  </a:schemeClr>
                </a:solidFill>
                <a:latin typeface="Arial Narrow" panose="020B0606020202030204" pitchFamily="34" charset="0"/>
              </a:rPr>
              <a:t> S</a:t>
            </a:r>
          </a:p>
          <a:p>
            <a:pPr eaLnBrk="1" hangingPunct="1">
              <a:spcBef>
                <a:spcPct val="15000"/>
              </a:spcBef>
              <a:buFontTx/>
              <a:buNone/>
            </a:pPr>
            <a:endParaRPr lang="fr-FR" altLang="fr-FR" sz="1600" dirty="0">
              <a:solidFill>
                <a:schemeClr val="accent5">
                  <a:lumMod val="50000"/>
                </a:schemeClr>
              </a:solidFill>
              <a:latin typeface="Arial Narrow" panose="020B0606020202030204" pitchFamily="34" charset="0"/>
            </a:endParaRPr>
          </a:p>
        </p:txBody>
      </p:sp>
      <p:sp>
        <p:nvSpPr>
          <p:cNvPr id="8" name="Text Box 3">
            <a:extLst>
              <a:ext uri="{FF2B5EF4-FFF2-40B4-BE49-F238E27FC236}">
                <a16:creationId xmlns:a16="http://schemas.microsoft.com/office/drawing/2014/main" id="{870E1C22-6B49-4AB8-B901-43FADE1F331A}"/>
              </a:ext>
            </a:extLst>
          </p:cNvPr>
          <p:cNvSpPr txBox="1">
            <a:spLocks noChangeArrowheads="1"/>
          </p:cNvSpPr>
          <p:nvPr/>
        </p:nvSpPr>
        <p:spPr bwMode="auto">
          <a:xfrm>
            <a:off x="778817" y="2895921"/>
            <a:ext cx="29389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fr-FR" altLang="fr-FR" dirty="0">
                <a:solidFill>
                  <a:schemeClr val="accent5">
                    <a:lumMod val="50000"/>
                  </a:schemeClr>
                </a:solidFill>
                <a:latin typeface="Arial Narrow" panose="020B0606020202030204" pitchFamily="34" charset="0"/>
              </a:rPr>
              <a:t>V = K </a:t>
            </a:r>
            <a:r>
              <a:rPr lang="fr-FR" altLang="fr-FR" sz="2000" dirty="0">
                <a:solidFill>
                  <a:schemeClr val="accent5">
                    <a:lumMod val="50000"/>
                  </a:schemeClr>
                </a:solidFill>
                <a:latin typeface="Arial Narrow" panose="020B0606020202030204" pitchFamily="34" charset="0"/>
              </a:rPr>
              <a:t>x</a:t>
            </a:r>
            <a:r>
              <a:rPr lang="fr-FR" altLang="fr-FR" dirty="0">
                <a:solidFill>
                  <a:schemeClr val="accent5">
                    <a:lumMod val="50000"/>
                  </a:schemeClr>
                </a:solidFill>
                <a:latin typeface="Arial Narrow" panose="020B0606020202030204" pitchFamily="34" charset="0"/>
              </a:rPr>
              <a:t> R</a:t>
            </a:r>
            <a:r>
              <a:rPr lang="fr-FR" altLang="fr-FR" baseline="30000" dirty="0">
                <a:solidFill>
                  <a:schemeClr val="accent5">
                    <a:lumMod val="50000"/>
                  </a:schemeClr>
                </a:solidFill>
                <a:latin typeface="Arial Narrow" panose="020B0606020202030204" pitchFamily="34" charset="0"/>
              </a:rPr>
              <a:t>2/3</a:t>
            </a:r>
            <a:r>
              <a:rPr lang="fr-FR" altLang="fr-FR" dirty="0">
                <a:solidFill>
                  <a:schemeClr val="accent5">
                    <a:lumMod val="50000"/>
                  </a:schemeClr>
                </a:solidFill>
                <a:latin typeface="Arial Narrow" panose="020B0606020202030204" pitchFamily="34" charset="0"/>
              </a:rPr>
              <a:t> </a:t>
            </a:r>
            <a:r>
              <a:rPr lang="fr-FR" altLang="fr-FR" sz="2000" dirty="0">
                <a:solidFill>
                  <a:schemeClr val="accent5">
                    <a:lumMod val="50000"/>
                  </a:schemeClr>
                </a:solidFill>
                <a:latin typeface="Arial Narrow" panose="020B0606020202030204" pitchFamily="34" charset="0"/>
              </a:rPr>
              <a:t>x</a:t>
            </a:r>
            <a:r>
              <a:rPr lang="fr-FR" altLang="fr-FR" dirty="0">
                <a:solidFill>
                  <a:schemeClr val="accent5">
                    <a:lumMod val="50000"/>
                  </a:schemeClr>
                </a:solidFill>
                <a:latin typeface="Arial Narrow" panose="020B0606020202030204" pitchFamily="34" charset="0"/>
              </a:rPr>
              <a:t> i </a:t>
            </a:r>
            <a:r>
              <a:rPr lang="fr-FR" altLang="fr-FR" baseline="30000" dirty="0">
                <a:solidFill>
                  <a:schemeClr val="accent5">
                    <a:lumMod val="50000"/>
                  </a:schemeClr>
                </a:solidFill>
                <a:latin typeface="Arial Narrow" panose="020B0606020202030204" pitchFamily="34" charset="0"/>
              </a:rPr>
              <a:t>1/2</a:t>
            </a:r>
            <a:endParaRPr lang="fr-FR" altLang="fr-FR" dirty="0">
              <a:solidFill>
                <a:schemeClr val="accent5">
                  <a:lumMod val="50000"/>
                </a:schemeClr>
              </a:solidFill>
              <a:latin typeface="Arial Narrow" panose="020B0606020202030204" pitchFamily="34" charset="0"/>
            </a:endParaRPr>
          </a:p>
        </p:txBody>
      </p:sp>
      <p:sp>
        <p:nvSpPr>
          <p:cNvPr id="9" name="Text Box 3">
            <a:extLst>
              <a:ext uri="{FF2B5EF4-FFF2-40B4-BE49-F238E27FC236}">
                <a16:creationId xmlns:a16="http://schemas.microsoft.com/office/drawing/2014/main" id="{4B4F5E29-1DAF-4F3D-BA5E-99F8223DC91E}"/>
              </a:ext>
            </a:extLst>
          </p:cNvPr>
          <p:cNvSpPr txBox="1">
            <a:spLocks noChangeArrowheads="1"/>
          </p:cNvSpPr>
          <p:nvPr/>
        </p:nvSpPr>
        <p:spPr bwMode="auto">
          <a:xfrm>
            <a:off x="4438739" y="1391519"/>
            <a:ext cx="3260774" cy="203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15000"/>
              </a:spcBef>
              <a:buFontTx/>
              <a:buNone/>
            </a:pPr>
            <a:r>
              <a:rPr lang="fr-FR" altLang="fr-FR" sz="1600" dirty="0">
                <a:solidFill>
                  <a:schemeClr val="accent5">
                    <a:lumMod val="50000"/>
                  </a:schemeClr>
                </a:solidFill>
                <a:latin typeface="Arial Narrow" panose="020B0606020202030204" pitchFamily="34" charset="0"/>
              </a:rPr>
              <a:t>Q :  débit </a:t>
            </a:r>
          </a:p>
          <a:p>
            <a:pPr eaLnBrk="1" hangingPunct="1">
              <a:spcBef>
                <a:spcPct val="15000"/>
              </a:spcBef>
              <a:buFontTx/>
              <a:buNone/>
            </a:pPr>
            <a:r>
              <a:rPr lang="fr-FR" altLang="fr-FR" sz="1600" dirty="0">
                <a:solidFill>
                  <a:schemeClr val="accent5">
                    <a:lumMod val="50000"/>
                  </a:schemeClr>
                </a:solidFill>
                <a:latin typeface="Arial Narrow" panose="020B0606020202030204" pitchFamily="34" charset="0"/>
              </a:rPr>
              <a:t>V :  vitesse du courant</a:t>
            </a:r>
          </a:p>
          <a:p>
            <a:pPr eaLnBrk="1" hangingPunct="1">
              <a:spcBef>
                <a:spcPct val="15000"/>
              </a:spcBef>
              <a:buFontTx/>
              <a:buNone/>
            </a:pPr>
            <a:r>
              <a:rPr lang="fr-FR" altLang="fr-FR" sz="1600" dirty="0">
                <a:solidFill>
                  <a:schemeClr val="accent5">
                    <a:lumMod val="50000"/>
                  </a:schemeClr>
                </a:solidFill>
                <a:latin typeface="Arial Narrow" panose="020B0606020202030204" pitchFamily="34" charset="0"/>
              </a:rPr>
              <a:t>S :  section mouillée</a:t>
            </a:r>
          </a:p>
          <a:p>
            <a:pPr eaLnBrk="1" hangingPunct="1">
              <a:spcBef>
                <a:spcPct val="15000"/>
              </a:spcBef>
              <a:buFontTx/>
              <a:buNone/>
            </a:pPr>
            <a:r>
              <a:rPr lang="fr-FR" altLang="fr-FR" sz="1600" dirty="0">
                <a:solidFill>
                  <a:schemeClr val="accent5">
                    <a:lumMod val="50000"/>
                  </a:schemeClr>
                </a:solidFill>
                <a:latin typeface="Arial Narrow" panose="020B0606020202030204" pitchFamily="34" charset="0"/>
              </a:rPr>
              <a:t>K : coefficient de rugosité</a:t>
            </a:r>
          </a:p>
          <a:p>
            <a:pPr eaLnBrk="1" hangingPunct="1">
              <a:spcBef>
                <a:spcPct val="15000"/>
              </a:spcBef>
              <a:buFontTx/>
              <a:buNone/>
            </a:pPr>
            <a:r>
              <a:rPr lang="fr-FR" altLang="fr-FR" sz="1600" dirty="0">
                <a:solidFill>
                  <a:schemeClr val="accent5">
                    <a:lumMod val="50000"/>
                  </a:schemeClr>
                </a:solidFill>
                <a:latin typeface="Arial Narrow" panose="020B0606020202030204" pitchFamily="34" charset="0"/>
              </a:rPr>
              <a:t>R : rayon hydraulique (S/P)</a:t>
            </a:r>
          </a:p>
          <a:p>
            <a:pPr eaLnBrk="1" hangingPunct="1">
              <a:spcBef>
                <a:spcPct val="15000"/>
              </a:spcBef>
              <a:buFontTx/>
              <a:buNone/>
            </a:pPr>
            <a:r>
              <a:rPr lang="fr-FR" altLang="fr-FR" sz="1600" dirty="0">
                <a:solidFill>
                  <a:schemeClr val="accent5">
                    <a:lumMod val="50000"/>
                  </a:schemeClr>
                </a:solidFill>
                <a:latin typeface="Arial Narrow" panose="020B0606020202030204" pitchFamily="34" charset="0"/>
              </a:rPr>
              <a:t>P : périmètre mouillé</a:t>
            </a:r>
          </a:p>
          <a:p>
            <a:pPr eaLnBrk="1" hangingPunct="1">
              <a:spcBef>
                <a:spcPct val="15000"/>
              </a:spcBef>
              <a:buFontTx/>
              <a:buNone/>
            </a:pPr>
            <a:r>
              <a:rPr lang="fr-FR" altLang="fr-FR" sz="1600" dirty="0">
                <a:solidFill>
                  <a:schemeClr val="accent5">
                    <a:lumMod val="50000"/>
                  </a:schemeClr>
                </a:solidFill>
                <a:latin typeface="Arial Narrow" panose="020B0606020202030204" pitchFamily="34" charset="0"/>
              </a:rPr>
              <a:t>i : pente du tronçon de cours d’eau étudié</a:t>
            </a:r>
          </a:p>
        </p:txBody>
      </p:sp>
      <p:sp>
        <p:nvSpPr>
          <p:cNvPr id="10" name="Text Box 3">
            <a:extLst>
              <a:ext uri="{FF2B5EF4-FFF2-40B4-BE49-F238E27FC236}">
                <a16:creationId xmlns:a16="http://schemas.microsoft.com/office/drawing/2014/main" id="{1083B4C7-43E3-46A6-8003-802F0EFACFB0}"/>
              </a:ext>
            </a:extLst>
          </p:cNvPr>
          <p:cNvSpPr txBox="1">
            <a:spLocks noChangeArrowheads="1"/>
          </p:cNvSpPr>
          <p:nvPr/>
        </p:nvSpPr>
        <p:spPr bwMode="auto">
          <a:xfrm>
            <a:off x="1149256" y="4342400"/>
            <a:ext cx="684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15000"/>
              </a:spcBef>
              <a:buFontTx/>
              <a:buNone/>
            </a:pPr>
            <a:r>
              <a:rPr lang="fr-FR" altLang="fr-FR" sz="2400" dirty="0">
                <a:highlight>
                  <a:srgbClr val="FFFF00"/>
                </a:highlight>
                <a:latin typeface="Arial Narrow" panose="020B0606020202030204" pitchFamily="34" charset="0"/>
              </a:rPr>
              <a:t>Comment estimer ces différents paramètres sur le terrain ?</a:t>
            </a:r>
          </a:p>
        </p:txBody>
      </p:sp>
      <p:sp>
        <p:nvSpPr>
          <p:cNvPr id="11" name="Text Box 3">
            <a:extLst>
              <a:ext uri="{FF2B5EF4-FFF2-40B4-BE49-F238E27FC236}">
                <a16:creationId xmlns:a16="http://schemas.microsoft.com/office/drawing/2014/main" id="{90C87801-6488-4F09-8E21-C14AE274D014}"/>
              </a:ext>
            </a:extLst>
          </p:cNvPr>
          <p:cNvSpPr txBox="1">
            <a:spLocks noChangeArrowheads="1"/>
          </p:cNvSpPr>
          <p:nvPr/>
        </p:nvSpPr>
        <p:spPr bwMode="auto">
          <a:xfrm>
            <a:off x="1155883" y="4958625"/>
            <a:ext cx="684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15000"/>
              </a:spcBef>
              <a:buFontTx/>
              <a:buNone/>
            </a:pPr>
            <a:r>
              <a:rPr lang="fr-FR" altLang="fr-FR" sz="2400" dirty="0">
                <a:highlight>
                  <a:srgbClr val="FFFF00"/>
                </a:highlight>
                <a:latin typeface="Arial Narrow" panose="020B0606020202030204" pitchFamily="34" charset="0"/>
              </a:rPr>
              <a:t>Quelles possibilités de validation (2) ?</a:t>
            </a:r>
          </a:p>
        </p:txBody>
      </p:sp>
    </p:spTree>
    <p:extLst>
      <p:ext uri="{BB962C8B-B14F-4D97-AF65-F5344CB8AC3E}">
        <p14:creationId xmlns:p14="http://schemas.microsoft.com/office/powerpoint/2010/main" val="2073188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42" name="Group 13"/>
          <p:cNvGrpSpPr>
            <a:grpSpLocks/>
          </p:cNvGrpSpPr>
          <p:nvPr/>
        </p:nvGrpSpPr>
        <p:grpSpPr bwMode="auto">
          <a:xfrm>
            <a:off x="1061049" y="1714446"/>
            <a:ext cx="7228936" cy="4634595"/>
            <a:chOff x="-6" y="291"/>
            <a:chExt cx="5772" cy="3940"/>
          </a:xfrm>
        </p:grpSpPr>
        <p:grpSp>
          <p:nvGrpSpPr>
            <p:cNvPr id="10251" name="Group 12"/>
            <p:cNvGrpSpPr>
              <a:grpSpLocks/>
            </p:cNvGrpSpPr>
            <p:nvPr/>
          </p:nvGrpSpPr>
          <p:grpSpPr bwMode="auto">
            <a:xfrm>
              <a:off x="-6" y="291"/>
              <a:ext cx="5772" cy="3940"/>
              <a:chOff x="-6" y="291"/>
              <a:chExt cx="5772" cy="3940"/>
            </a:xfrm>
          </p:grpSpPr>
          <p:pic>
            <p:nvPicPr>
              <p:cNvPr id="1025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 y="291"/>
                <a:ext cx="5772" cy="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 y="1572"/>
                <a:ext cx="1397" cy="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52" name="Group 11"/>
            <p:cNvGrpSpPr>
              <a:grpSpLocks/>
            </p:cNvGrpSpPr>
            <p:nvPr/>
          </p:nvGrpSpPr>
          <p:grpSpPr bwMode="auto">
            <a:xfrm>
              <a:off x="4" y="1017"/>
              <a:ext cx="5734" cy="3175"/>
              <a:chOff x="-885" y="1026"/>
              <a:chExt cx="5734" cy="3175"/>
            </a:xfrm>
          </p:grpSpPr>
          <p:pic>
            <p:nvPicPr>
              <p:cNvPr id="10253" name="Picture 9" descr="Imag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 y="1026"/>
                <a:ext cx="5729"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4" name="Picture 10" descr="Imag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 y="1026"/>
                <a:ext cx="5729"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244" name="Text Box 17"/>
          <p:cNvSpPr txBox="1">
            <a:spLocks noChangeArrowheads="1"/>
          </p:cNvSpPr>
          <p:nvPr/>
        </p:nvSpPr>
        <p:spPr bwMode="auto">
          <a:xfrm>
            <a:off x="5545916" y="1302949"/>
            <a:ext cx="359808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dirty="0">
                <a:latin typeface="Times New Roman" pitchFamily="18" charset="0"/>
              </a:rPr>
              <a:t>La rivière,  la section en travers…</a:t>
            </a:r>
          </a:p>
        </p:txBody>
      </p:sp>
      <p:sp>
        <p:nvSpPr>
          <p:cNvPr id="7190" name="Rectangle 22"/>
          <p:cNvSpPr>
            <a:spLocks noChangeArrowheads="1"/>
          </p:cNvSpPr>
          <p:nvPr/>
        </p:nvSpPr>
        <p:spPr bwMode="auto">
          <a:xfrm>
            <a:off x="3214029" y="1835569"/>
            <a:ext cx="2476500" cy="510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1050" b="1" dirty="0"/>
              <a:t>lit mineur</a:t>
            </a:r>
            <a:r>
              <a:rPr lang="fr-FR" altLang="fr-FR" sz="1050" dirty="0"/>
              <a:t> </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lit majeur</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berge ou rive</a:t>
            </a:r>
            <a:r>
              <a:rPr lang="fr-FR" altLang="fr-FR" sz="1050" dirty="0"/>
              <a:t> </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la  ripisylve</a:t>
            </a:r>
            <a:r>
              <a:rPr lang="fr-FR" altLang="fr-FR" sz="1050" dirty="0"/>
              <a:t> </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bief</a:t>
            </a:r>
            <a:r>
              <a:rPr lang="fr-FR" altLang="fr-FR" sz="1050" dirty="0"/>
              <a:t>  </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pente du fond du lit</a:t>
            </a:r>
            <a:endParaRPr lang="fr-FR" altLang="fr-FR" sz="1050" dirty="0"/>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rivière</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rivière torrentielle</a:t>
            </a:r>
            <a:r>
              <a:rPr lang="fr-FR" altLang="fr-FR" sz="1050" dirty="0"/>
              <a:t> </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torrent</a:t>
            </a:r>
            <a:r>
              <a:rPr lang="fr-FR" altLang="fr-FR" sz="1050" dirty="0"/>
              <a:t> </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section mouillée</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périmètre mouillé</a:t>
            </a:r>
            <a:r>
              <a:rPr lang="fr-FR" altLang="fr-FR" sz="1050" dirty="0"/>
              <a:t> </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hauteur moyenne</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tirant d’eau</a:t>
            </a:r>
            <a:r>
              <a:rPr lang="fr-FR" altLang="fr-FR" sz="1050" dirty="0"/>
              <a:t> 	</a:t>
            </a:r>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largeur au miroir</a:t>
            </a:r>
            <a:endParaRPr lang="fr-FR" altLang="fr-FR" sz="1050" dirty="0"/>
          </a:p>
          <a:p>
            <a:pPr algn="ctr" eaLnBrk="1" hangingPunct="1">
              <a:spcBef>
                <a:spcPct val="0"/>
              </a:spcBef>
              <a:buFontTx/>
              <a:buNone/>
            </a:pPr>
            <a:endParaRPr lang="fr-FR" altLang="fr-FR" sz="1050" dirty="0"/>
          </a:p>
          <a:p>
            <a:pPr algn="ctr" eaLnBrk="1" hangingPunct="1">
              <a:spcBef>
                <a:spcPct val="0"/>
              </a:spcBef>
              <a:buFontTx/>
              <a:buNone/>
            </a:pPr>
            <a:r>
              <a:rPr lang="fr-FR" altLang="fr-FR" sz="1050" b="1" dirty="0"/>
              <a:t>rayon hydraulique </a:t>
            </a:r>
          </a:p>
          <a:p>
            <a:pPr algn="ctr" eaLnBrk="1" hangingPunct="1">
              <a:spcBef>
                <a:spcPct val="0"/>
              </a:spcBef>
              <a:buFontTx/>
              <a:buNone/>
            </a:pPr>
            <a:endParaRPr lang="fr-FR" altLang="fr-FR" sz="1050" b="1" dirty="0"/>
          </a:p>
        </p:txBody>
      </p:sp>
      <p:sp>
        <p:nvSpPr>
          <p:cNvPr id="10248" name="Rectangle 26"/>
          <p:cNvSpPr>
            <a:spLocks noChangeArrowheads="1"/>
          </p:cNvSpPr>
          <p:nvPr/>
        </p:nvSpPr>
        <p:spPr bwMode="auto">
          <a:xfrm>
            <a:off x="63440" y="189781"/>
            <a:ext cx="3991798" cy="40011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514350" indent="-514350" eaLnBrk="1" hangingPunct="1">
              <a:spcBef>
                <a:spcPct val="50000"/>
              </a:spcBef>
              <a:buFontTx/>
              <a:buAutoNum type="romanUcPeriod"/>
            </a:pPr>
            <a:r>
              <a:rPr lang="fr-FR" altLang="fr-FR" sz="2000" b="1" dirty="0">
                <a:cs typeface="Times New Roman" pitchFamily="18" charset="0"/>
              </a:rPr>
              <a:t>Le vocabulaire de la rivière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90"/>
                                        </p:tgtEl>
                                        <p:attrNameLst>
                                          <p:attrName>style.visibility</p:attrName>
                                        </p:attrNameLst>
                                      </p:cBhvr>
                                      <p:to>
                                        <p:strVal val="visible"/>
                                      </p:to>
                                    </p:set>
                                    <p:anim calcmode="lin" valueType="num">
                                      <p:cBhvr additive="base">
                                        <p:cTn id="7" dur="6000" fill="hold"/>
                                        <p:tgtEl>
                                          <p:spTgt spid="7190"/>
                                        </p:tgtEl>
                                        <p:attrNameLst>
                                          <p:attrName>ppt_x</p:attrName>
                                        </p:attrNameLst>
                                      </p:cBhvr>
                                      <p:tavLst>
                                        <p:tav tm="0">
                                          <p:val>
                                            <p:strVal val="#ppt_x"/>
                                          </p:val>
                                        </p:tav>
                                        <p:tav tm="100000">
                                          <p:val>
                                            <p:strVal val="#ppt_x"/>
                                          </p:val>
                                        </p:tav>
                                      </p:tavLst>
                                    </p:anim>
                                    <p:anim calcmode="lin" valueType="num">
                                      <p:cBhvr additive="base">
                                        <p:cTn id="8" dur="6000" fill="hold"/>
                                        <p:tgtEl>
                                          <p:spTgt spid="71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Image associÃ©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844"/>
          <a:stretch/>
        </p:blipFill>
        <p:spPr bwMode="auto">
          <a:xfrm>
            <a:off x="2743201" y="1026544"/>
            <a:ext cx="5727940" cy="26569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6045" y="1208230"/>
            <a:ext cx="4572000" cy="1655261"/>
          </a:xfrm>
          <a:prstGeom prst="rect">
            <a:avLst/>
          </a:prstGeom>
        </p:spPr>
        <p:txBody>
          <a:bodyPr>
            <a:spAutoFit/>
          </a:bodyPr>
          <a:lstStyle/>
          <a:p>
            <a:pPr>
              <a:lnSpc>
                <a:spcPct val="107000"/>
              </a:lnSpc>
              <a:spcAft>
                <a:spcPts val="800"/>
              </a:spcAft>
            </a:pPr>
            <a:r>
              <a:rPr lang="fr-FR"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lit mineur</a:t>
            </a:r>
            <a:r>
              <a:rPr lang="fr-FR"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lit majeur</a:t>
            </a:r>
          </a:p>
          <a:p>
            <a:pPr>
              <a:lnSpc>
                <a:spcPct val="107000"/>
              </a:lnSpc>
              <a:spcAft>
                <a:spcPts val="800"/>
              </a:spcAft>
            </a:pPr>
            <a:r>
              <a:rPr lang="fr-FR"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berge ou rive</a:t>
            </a:r>
            <a:r>
              <a:rPr lang="fr-FR"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fr-FR"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ripisylve</a:t>
            </a:r>
            <a:endParaRPr lang="fr-FR"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dirty="0">
                <a:solidFill>
                  <a:srgbClr val="00B050"/>
                </a:solidFill>
                <a:latin typeface="Calibri" panose="020F0502020204030204" pitchFamily="34" charset="0"/>
                <a:ea typeface="Calibri" panose="020F0502020204030204" pitchFamily="34" charset="0"/>
                <a:cs typeface="Times New Roman" panose="02020603050405020304" pitchFamily="18" charset="0"/>
              </a:rPr>
              <a:t> </a:t>
            </a:r>
            <a:endParaRPr lang="fr-FR"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457199" y="4285673"/>
            <a:ext cx="1656273" cy="322845"/>
          </a:xfrm>
          <a:prstGeom prst="rect">
            <a:avLst/>
          </a:prstGeom>
        </p:spPr>
        <p:txBody>
          <a:bodyPr wrap="square">
            <a:spAutoFit/>
          </a:bodyPr>
          <a:lstStyle/>
          <a:p>
            <a:pPr>
              <a:lnSpc>
                <a:spcPct val="107000"/>
              </a:lnSpc>
              <a:spcAft>
                <a:spcPts val="800"/>
              </a:spcAft>
            </a:pPr>
            <a:r>
              <a:rPr lang="fr-FR"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bief</a:t>
            </a:r>
            <a:endParaRPr lang="fr-FR"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526212" y="6487281"/>
            <a:ext cx="4321834" cy="215444"/>
          </a:xfrm>
          <a:prstGeom prst="rect">
            <a:avLst/>
          </a:prstGeom>
        </p:spPr>
        <p:txBody>
          <a:bodyPr wrap="square">
            <a:spAutoFit/>
          </a:bodyPr>
          <a:lstStyle/>
          <a:p>
            <a:pPr algn="r"/>
            <a:r>
              <a:rPr lang="fr-FR" sz="800" i="1" dirty="0"/>
              <a:t>SYNDICAT DES RIVIERES DES TERRITOIRES DE CHALARONNE</a:t>
            </a:r>
          </a:p>
        </p:txBody>
      </p:sp>
      <p:pic>
        <p:nvPicPr>
          <p:cNvPr id="9" name="Image 8"/>
          <p:cNvPicPr>
            <a:picLocks noChangeAspect="1"/>
          </p:cNvPicPr>
          <p:nvPr/>
        </p:nvPicPr>
        <p:blipFill>
          <a:blip r:embed="rId3"/>
          <a:stretch>
            <a:fillRect/>
          </a:stretch>
        </p:blipFill>
        <p:spPr>
          <a:xfrm>
            <a:off x="1605230" y="4208219"/>
            <a:ext cx="2776989" cy="2122287"/>
          </a:xfrm>
          <a:prstGeom prst="rect">
            <a:avLst/>
          </a:prstGeom>
        </p:spPr>
      </p:pic>
      <p:sp>
        <p:nvSpPr>
          <p:cNvPr id="13" name="Text Box 2"/>
          <p:cNvSpPr txBox="1">
            <a:spLocks noChangeArrowheads="1"/>
          </p:cNvSpPr>
          <p:nvPr/>
        </p:nvSpPr>
        <p:spPr bwMode="auto">
          <a:xfrm>
            <a:off x="241539" y="181154"/>
            <a:ext cx="4157932"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514350" indent="-514350" eaLnBrk="1" hangingPunct="1">
              <a:lnSpc>
                <a:spcPct val="85000"/>
              </a:lnSpc>
              <a:spcBef>
                <a:spcPct val="0"/>
              </a:spcBef>
              <a:buFontTx/>
              <a:buAutoNum type="romanUcPeriod"/>
            </a:pPr>
            <a:r>
              <a:rPr lang="fr-FR" altLang="fr-FR" sz="2400" b="1" dirty="0">
                <a:latin typeface="Calibri" panose="020F0502020204030204" pitchFamily="34" charset="0"/>
                <a:cs typeface="Times New Roman" pitchFamily="18" charset="0"/>
              </a:rPr>
              <a:t>Le vocabulaire de la rivière    </a:t>
            </a:r>
          </a:p>
        </p:txBody>
      </p:sp>
    </p:spTree>
    <p:extLst>
      <p:ext uri="{BB962C8B-B14F-4D97-AF65-F5344CB8AC3E}">
        <p14:creationId xmlns:p14="http://schemas.microsoft.com/office/powerpoint/2010/main" val="2219644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p:cNvGrpSpPr/>
          <p:nvPr/>
        </p:nvGrpSpPr>
        <p:grpSpPr>
          <a:xfrm>
            <a:off x="632812" y="967956"/>
            <a:ext cx="3967162" cy="1443038"/>
            <a:chOff x="3367386" y="1218122"/>
            <a:chExt cx="3967162" cy="1443038"/>
          </a:xfrm>
        </p:grpSpPr>
        <p:sp>
          <p:nvSpPr>
            <p:cNvPr id="2" name="Freeform 2"/>
            <p:cNvSpPr>
              <a:spLocks noChangeAspect="1"/>
            </p:cNvSpPr>
            <p:nvPr/>
          </p:nvSpPr>
          <p:spPr bwMode="auto">
            <a:xfrm>
              <a:off x="7010698" y="1435610"/>
              <a:ext cx="95250" cy="1225550"/>
            </a:xfrm>
            <a:custGeom>
              <a:avLst/>
              <a:gdLst>
                <a:gd name="T0" fmla="*/ 0 w 60"/>
                <a:gd name="T1" fmla="*/ 0 h 772"/>
                <a:gd name="T2" fmla="*/ 151209375 w 60"/>
                <a:gd name="T3" fmla="*/ 1945560625 h 772"/>
                <a:gd name="T4" fmla="*/ 0 60000 65536"/>
                <a:gd name="T5" fmla="*/ 0 60000 65536"/>
              </a:gdLst>
              <a:ahLst/>
              <a:cxnLst>
                <a:cxn ang="T4">
                  <a:pos x="T0" y="T1"/>
                </a:cxn>
                <a:cxn ang="T5">
                  <a:pos x="T2" y="T3"/>
                </a:cxn>
              </a:cxnLst>
              <a:rect l="0" t="0" r="r" b="b"/>
              <a:pathLst>
                <a:path w="60" h="772">
                  <a:moveTo>
                    <a:pt x="0" y="0"/>
                  </a:moveTo>
                  <a:lnTo>
                    <a:pt x="60" y="772"/>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3" name="Freeform 3"/>
            <p:cNvSpPr>
              <a:spLocks noChangeAspect="1"/>
            </p:cNvSpPr>
            <p:nvPr/>
          </p:nvSpPr>
          <p:spPr bwMode="auto">
            <a:xfrm>
              <a:off x="7228186" y="1319722"/>
              <a:ext cx="106362" cy="1222375"/>
            </a:xfrm>
            <a:custGeom>
              <a:avLst/>
              <a:gdLst>
                <a:gd name="T0" fmla="*/ 168848881 w 67"/>
                <a:gd name="T1" fmla="*/ 0 h 770"/>
                <a:gd name="T2" fmla="*/ 0 w 67"/>
                <a:gd name="T3" fmla="*/ 1940520313 h 770"/>
                <a:gd name="T4" fmla="*/ 0 60000 65536"/>
                <a:gd name="T5" fmla="*/ 0 60000 65536"/>
              </a:gdLst>
              <a:ahLst/>
              <a:cxnLst>
                <a:cxn ang="T4">
                  <a:pos x="T0" y="T1"/>
                </a:cxn>
                <a:cxn ang="T5">
                  <a:pos x="T2" y="T3"/>
                </a:cxn>
              </a:cxnLst>
              <a:rect l="0" t="0" r="r" b="b"/>
              <a:pathLst>
                <a:path w="67" h="770">
                  <a:moveTo>
                    <a:pt x="67" y="0"/>
                  </a:moveTo>
                  <a:lnTo>
                    <a:pt x="0" y="770"/>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4" name="Freeform 4"/>
            <p:cNvSpPr>
              <a:spLocks/>
            </p:cNvSpPr>
            <p:nvPr/>
          </p:nvSpPr>
          <p:spPr bwMode="auto">
            <a:xfrm>
              <a:off x="7110711" y="2535747"/>
              <a:ext cx="120650" cy="125413"/>
            </a:xfrm>
            <a:custGeom>
              <a:avLst/>
              <a:gdLst>
                <a:gd name="T0" fmla="*/ 0 w 76"/>
                <a:gd name="T1" fmla="*/ 199093931 h 79"/>
                <a:gd name="T2" fmla="*/ 191531875 w 76"/>
                <a:gd name="T3" fmla="*/ 0 h 79"/>
                <a:gd name="T4" fmla="*/ 0 60000 65536"/>
                <a:gd name="T5" fmla="*/ 0 60000 65536"/>
              </a:gdLst>
              <a:ahLst/>
              <a:cxnLst>
                <a:cxn ang="T4">
                  <a:pos x="T0" y="T1"/>
                </a:cxn>
                <a:cxn ang="T5">
                  <a:pos x="T2" y="T3"/>
                </a:cxn>
              </a:cxnLst>
              <a:rect l="0" t="0" r="r" b="b"/>
              <a:pathLst>
                <a:path w="76" h="79">
                  <a:moveTo>
                    <a:pt x="0" y="79"/>
                  </a:moveTo>
                  <a:lnTo>
                    <a:pt x="76" y="0"/>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5" name="Line 5"/>
            <p:cNvSpPr>
              <a:spLocks noChangeShapeType="1"/>
            </p:cNvSpPr>
            <p:nvPr/>
          </p:nvSpPr>
          <p:spPr bwMode="auto">
            <a:xfrm>
              <a:off x="3367386" y="1435610"/>
              <a:ext cx="214312" cy="1079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6" name="Line 6"/>
            <p:cNvSpPr>
              <a:spLocks noChangeShapeType="1"/>
            </p:cNvSpPr>
            <p:nvPr/>
          </p:nvSpPr>
          <p:spPr bwMode="auto">
            <a:xfrm flipH="1">
              <a:off x="3726161" y="1218122"/>
              <a:ext cx="73025"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7" name="Line 7"/>
            <p:cNvSpPr>
              <a:spLocks noChangeShapeType="1"/>
            </p:cNvSpPr>
            <p:nvPr/>
          </p:nvSpPr>
          <p:spPr bwMode="auto">
            <a:xfrm flipV="1">
              <a:off x="3581698" y="2370647"/>
              <a:ext cx="144463" cy="1444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8" name="Line 8"/>
            <p:cNvSpPr>
              <a:spLocks noChangeShapeType="1"/>
            </p:cNvSpPr>
            <p:nvPr/>
          </p:nvSpPr>
          <p:spPr bwMode="auto">
            <a:xfrm>
              <a:off x="3583286" y="2515110"/>
              <a:ext cx="3527425"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9" name="Freeform 9"/>
            <p:cNvSpPr>
              <a:spLocks/>
            </p:cNvSpPr>
            <p:nvPr/>
          </p:nvSpPr>
          <p:spPr bwMode="auto">
            <a:xfrm>
              <a:off x="3727748" y="2370647"/>
              <a:ext cx="3503613" cy="161925"/>
            </a:xfrm>
            <a:custGeom>
              <a:avLst/>
              <a:gdLst>
                <a:gd name="T0" fmla="*/ 0 w 2207"/>
                <a:gd name="T1" fmla="*/ 0 h 102"/>
                <a:gd name="T2" fmla="*/ 2147483647 w 2207"/>
                <a:gd name="T3" fmla="*/ 257055938 h 102"/>
                <a:gd name="T4" fmla="*/ 0 60000 65536"/>
                <a:gd name="T5" fmla="*/ 0 60000 65536"/>
              </a:gdLst>
              <a:ahLst/>
              <a:cxnLst>
                <a:cxn ang="T4">
                  <a:pos x="T0" y="T1"/>
                </a:cxn>
                <a:cxn ang="T5">
                  <a:pos x="T2" y="T3"/>
                </a:cxn>
              </a:cxnLst>
              <a:rect l="0" t="0" r="r" b="b"/>
              <a:pathLst>
                <a:path w="2207" h="102">
                  <a:moveTo>
                    <a:pt x="0" y="0"/>
                  </a:moveTo>
                  <a:lnTo>
                    <a:pt x="2207" y="102"/>
                  </a:lnTo>
                </a:path>
              </a:pathLst>
            </a:custGeom>
            <a:noFill/>
            <a:ln w="9525" cap="flat">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10" name="Line 10"/>
            <p:cNvSpPr>
              <a:spLocks noChangeShapeType="1"/>
            </p:cNvSpPr>
            <p:nvPr/>
          </p:nvSpPr>
          <p:spPr bwMode="auto">
            <a:xfrm flipV="1">
              <a:off x="3438823" y="1507047"/>
              <a:ext cx="360363" cy="2159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11" name="Freeform 11"/>
            <p:cNvSpPr>
              <a:spLocks/>
            </p:cNvSpPr>
            <p:nvPr/>
          </p:nvSpPr>
          <p:spPr bwMode="auto">
            <a:xfrm>
              <a:off x="7047211" y="1634047"/>
              <a:ext cx="263525" cy="225425"/>
            </a:xfrm>
            <a:custGeom>
              <a:avLst/>
              <a:gdLst>
                <a:gd name="T0" fmla="*/ 0 w 166"/>
                <a:gd name="T1" fmla="*/ 357862188 h 142"/>
                <a:gd name="T2" fmla="*/ 418345938 w 166"/>
                <a:gd name="T3" fmla="*/ 0 h 142"/>
                <a:gd name="T4" fmla="*/ 0 60000 65536"/>
                <a:gd name="T5" fmla="*/ 0 60000 65536"/>
              </a:gdLst>
              <a:ahLst/>
              <a:cxnLst>
                <a:cxn ang="T4">
                  <a:pos x="T0" y="T1"/>
                </a:cxn>
                <a:cxn ang="T5">
                  <a:pos x="T2" y="T3"/>
                </a:cxn>
              </a:cxnLst>
              <a:rect l="0" t="0" r="r" b="b"/>
              <a:pathLst>
                <a:path w="166" h="142">
                  <a:moveTo>
                    <a:pt x="0" y="142"/>
                  </a:moveTo>
                  <a:lnTo>
                    <a:pt x="166" y="0"/>
                  </a:lnTo>
                </a:path>
              </a:pathLst>
            </a:custGeom>
            <a:noFill/>
            <a:ln w="9525" cap="flat">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12" name="Line 12"/>
            <p:cNvSpPr>
              <a:spLocks noChangeShapeType="1"/>
            </p:cNvSpPr>
            <p:nvPr/>
          </p:nvSpPr>
          <p:spPr bwMode="auto">
            <a:xfrm>
              <a:off x="3424536" y="1737235"/>
              <a:ext cx="3614737" cy="130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13" name="Freeform 13"/>
            <p:cNvSpPr>
              <a:spLocks noChangeAspect="1"/>
            </p:cNvSpPr>
            <p:nvPr/>
          </p:nvSpPr>
          <p:spPr bwMode="auto">
            <a:xfrm>
              <a:off x="3784898" y="1507047"/>
              <a:ext cx="3530600" cy="128588"/>
            </a:xfrm>
            <a:custGeom>
              <a:avLst/>
              <a:gdLst>
                <a:gd name="T0" fmla="*/ 0 w 2224"/>
                <a:gd name="T1" fmla="*/ 0 h 81"/>
                <a:gd name="T2" fmla="*/ 2147483647 w 2224"/>
                <a:gd name="T3" fmla="*/ 204134244 h 81"/>
                <a:gd name="T4" fmla="*/ 0 60000 65536"/>
                <a:gd name="T5" fmla="*/ 0 60000 65536"/>
              </a:gdLst>
              <a:ahLst/>
              <a:cxnLst>
                <a:cxn ang="T4">
                  <a:pos x="T0" y="T1"/>
                </a:cxn>
                <a:cxn ang="T5">
                  <a:pos x="T2" y="T3"/>
                </a:cxn>
              </a:cxnLst>
              <a:rect l="0" t="0" r="r" b="b"/>
              <a:pathLst>
                <a:path w="2224" h="81">
                  <a:moveTo>
                    <a:pt x="0" y="0"/>
                  </a:moveTo>
                  <a:lnTo>
                    <a:pt x="2224" y="81"/>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14" name="Freeform 14"/>
            <p:cNvSpPr>
              <a:spLocks/>
            </p:cNvSpPr>
            <p:nvPr/>
          </p:nvSpPr>
          <p:spPr bwMode="auto">
            <a:xfrm>
              <a:off x="3429298" y="1516572"/>
              <a:ext cx="350838" cy="992188"/>
            </a:xfrm>
            <a:custGeom>
              <a:avLst/>
              <a:gdLst>
                <a:gd name="T0" fmla="*/ 241935345 w 221"/>
                <a:gd name="T1" fmla="*/ 1575099244 h 625"/>
                <a:gd name="T2" fmla="*/ 0 w 221"/>
                <a:gd name="T3" fmla="*/ 340222059 h 625"/>
                <a:gd name="T4" fmla="*/ 556956119 w 221"/>
                <a:gd name="T5" fmla="*/ 0 h 625"/>
                <a:gd name="T6" fmla="*/ 468749731 w 221"/>
                <a:gd name="T7" fmla="*/ 1348285067 h 625"/>
                <a:gd name="T8" fmla="*/ 241935345 w 221"/>
                <a:gd name="T9" fmla="*/ 1575099244 h 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 h="625">
                  <a:moveTo>
                    <a:pt x="96" y="625"/>
                  </a:moveTo>
                  <a:lnTo>
                    <a:pt x="0" y="135"/>
                  </a:lnTo>
                  <a:lnTo>
                    <a:pt x="221" y="0"/>
                  </a:lnTo>
                  <a:lnTo>
                    <a:pt x="186" y="535"/>
                  </a:lnTo>
                  <a:lnTo>
                    <a:pt x="96" y="625"/>
                  </a:lnTo>
                  <a:close/>
                </a:path>
              </a:pathLst>
            </a:custGeom>
            <a:solidFill>
              <a:schemeClr val="accent2">
                <a:alpha val="38823"/>
              </a:schemeClr>
            </a:solidFill>
            <a:ln>
              <a:noFill/>
            </a:ln>
            <a:effectLst/>
            <a:extLst/>
          </p:spPr>
          <p:txBody>
            <a:bodyPr wrap="none">
              <a:spAutoFit/>
            </a:bodyPr>
            <a:lstStyle/>
            <a:p>
              <a:endParaRPr lang="fr-FR"/>
            </a:p>
          </p:txBody>
        </p:sp>
        <p:sp>
          <p:nvSpPr>
            <p:cNvPr id="15" name="Freeform 15"/>
            <p:cNvSpPr>
              <a:spLocks/>
            </p:cNvSpPr>
            <p:nvPr/>
          </p:nvSpPr>
          <p:spPr bwMode="auto">
            <a:xfrm>
              <a:off x="7047211" y="1626110"/>
              <a:ext cx="266700" cy="1025525"/>
            </a:xfrm>
            <a:custGeom>
              <a:avLst/>
              <a:gdLst>
                <a:gd name="T0" fmla="*/ 100806250 w 168"/>
                <a:gd name="T1" fmla="*/ 1628020938 h 646"/>
                <a:gd name="T2" fmla="*/ 0 w 168"/>
                <a:gd name="T3" fmla="*/ 370463763 h 646"/>
                <a:gd name="T4" fmla="*/ 423386250 w 168"/>
                <a:gd name="T5" fmla="*/ 0 h 646"/>
                <a:gd name="T6" fmla="*/ 292338125 w 168"/>
                <a:gd name="T7" fmla="*/ 1433969700 h 646"/>
                <a:gd name="T8" fmla="*/ 100806250 w 168"/>
                <a:gd name="T9" fmla="*/ 1628020938 h 6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646">
                  <a:moveTo>
                    <a:pt x="40" y="646"/>
                  </a:moveTo>
                  <a:lnTo>
                    <a:pt x="0" y="147"/>
                  </a:lnTo>
                  <a:lnTo>
                    <a:pt x="168" y="0"/>
                  </a:lnTo>
                  <a:lnTo>
                    <a:pt x="116" y="569"/>
                  </a:lnTo>
                  <a:lnTo>
                    <a:pt x="40" y="646"/>
                  </a:lnTo>
                  <a:close/>
                </a:path>
              </a:pathLst>
            </a:custGeom>
            <a:solidFill>
              <a:schemeClr val="accent2">
                <a:alpha val="38823"/>
              </a:schemeClr>
            </a:solidFill>
            <a:ln>
              <a:noFill/>
            </a:ln>
            <a:effectLst/>
            <a:extLst/>
          </p:spPr>
          <p:txBody>
            <a:bodyPr wrap="none">
              <a:spAutoFit/>
            </a:bodyPr>
            <a:lstStyle/>
            <a:p>
              <a:endParaRPr lang="fr-FR"/>
            </a:p>
          </p:txBody>
        </p:sp>
      </p:grpSp>
      <p:grpSp>
        <p:nvGrpSpPr>
          <p:cNvPr id="37" name="Groupe 36"/>
          <p:cNvGrpSpPr/>
          <p:nvPr/>
        </p:nvGrpSpPr>
        <p:grpSpPr>
          <a:xfrm>
            <a:off x="413737" y="2417881"/>
            <a:ext cx="3865562" cy="447465"/>
            <a:chOff x="3148311" y="2668047"/>
            <a:chExt cx="3865562" cy="447465"/>
          </a:xfrm>
        </p:grpSpPr>
        <p:sp>
          <p:nvSpPr>
            <p:cNvPr id="16" name="Line 16"/>
            <p:cNvSpPr>
              <a:spLocks noChangeShapeType="1"/>
            </p:cNvSpPr>
            <p:nvPr/>
          </p:nvSpPr>
          <p:spPr bwMode="auto">
            <a:xfrm>
              <a:off x="3584873" y="2834525"/>
              <a:ext cx="0" cy="223837"/>
            </a:xfrm>
            <a:prstGeom prst="line">
              <a:avLst/>
            </a:prstGeom>
            <a:noFill/>
            <a:ln w="9525">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17" name="Line 17"/>
            <p:cNvSpPr>
              <a:spLocks noChangeAspect="1" noChangeShapeType="1"/>
            </p:cNvSpPr>
            <p:nvPr/>
          </p:nvSpPr>
          <p:spPr bwMode="auto">
            <a:xfrm flipV="1">
              <a:off x="3586461" y="2834525"/>
              <a:ext cx="3427412" cy="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sp>
          <p:nvSpPr>
            <p:cNvPr id="18" name="Text Box 18"/>
            <p:cNvSpPr txBox="1">
              <a:spLocks noChangeArrowheads="1"/>
            </p:cNvSpPr>
            <p:nvPr/>
          </p:nvSpPr>
          <p:spPr bwMode="auto">
            <a:xfrm>
              <a:off x="3148311" y="2748800"/>
              <a:ext cx="400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a:solidFill>
                    <a:srgbClr val="993300"/>
                  </a:solidFill>
                  <a:latin typeface="Times New Roman" pitchFamily="18" charset="0"/>
                </a:rPr>
                <a:t>dz</a:t>
              </a:r>
            </a:p>
          </p:txBody>
        </p:sp>
        <p:sp>
          <p:nvSpPr>
            <p:cNvPr id="19" name="Text Box 19"/>
            <p:cNvSpPr txBox="1">
              <a:spLocks noChangeArrowheads="1"/>
            </p:cNvSpPr>
            <p:nvPr/>
          </p:nvSpPr>
          <p:spPr bwMode="auto">
            <a:xfrm>
              <a:off x="5666086" y="2668047"/>
              <a:ext cx="361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dirty="0">
                  <a:solidFill>
                    <a:srgbClr val="993300"/>
                  </a:solidFill>
                  <a:latin typeface="Times New Roman" pitchFamily="18" charset="0"/>
                </a:rPr>
                <a:t>dl</a:t>
              </a:r>
            </a:p>
          </p:txBody>
        </p:sp>
        <p:sp>
          <p:nvSpPr>
            <p:cNvPr id="20" name="Line 20"/>
            <p:cNvSpPr>
              <a:spLocks noChangeShapeType="1"/>
            </p:cNvSpPr>
            <p:nvPr/>
          </p:nvSpPr>
          <p:spPr bwMode="auto">
            <a:xfrm>
              <a:off x="3594398" y="2834525"/>
              <a:ext cx="3419475" cy="177800"/>
            </a:xfrm>
            <a:prstGeom prst="line">
              <a:avLst/>
            </a:prstGeom>
            <a:noFill/>
            <a:ln w="9525">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grpSp>
      <p:sp>
        <p:nvSpPr>
          <p:cNvPr id="23" name="Rectangle 30"/>
          <p:cNvSpPr>
            <a:spLocks noChangeArrowheads="1"/>
          </p:cNvSpPr>
          <p:nvPr/>
        </p:nvSpPr>
        <p:spPr bwMode="auto">
          <a:xfrm>
            <a:off x="628619" y="3199980"/>
            <a:ext cx="283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dirty="0">
                <a:solidFill>
                  <a:srgbClr val="993300"/>
                </a:solidFill>
                <a:latin typeface="Times New Roman" pitchFamily="18" charset="0"/>
              </a:rPr>
              <a:t>i  : pente du fond du lit </a:t>
            </a:r>
            <a:r>
              <a:rPr lang="fr-FR" altLang="fr-FR" sz="1400" dirty="0">
                <a:solidFill>
                  <a:srgbClr val="993300"/>
                </a:solidFill>
              </a:rPr>
              <a:t>=</a:t>
            </a:r>
            <a:r>
              <a:rPr lang="fr-FR" altLang="fr-FR" sz="1400" dirty="0"/>
              <a:t> </a:t>
            </a:r>
            <a:r>
              <a:rPr lang="fr-FR" altLang="fr-FR" sz="1400" dirty="0">
                <a:solidFill>
                  <a:srgbClr val="993300"/>
                </a:solidFill>
                <a:latin typeface="Times New Roman" pitchFamily="18" charset="0"/>
              </a:rPr>
              <a:t>dz/dl</a:t>
            </a:r>
          </a:p>
        </p:txBody>
      </p:sp>
      <p:sp>
        <p:nvSpPr>
          <p:cNvPr id="34" name="Rectangle 33"/>
          <p:cNvSpPr/>
          <p:nvPr/>
        </p:nvSpPr>
        <p:spPr>
          <a:xfrm>
            <a:off x="5199718" y="1564306"/>
            <a:ext cx="2951108" cy="792781"/>
          </a:xfrm>
          <a:prstGeom prst="rect">
            <a:avLst/>
          </a:prstGeom>
        </p:spPr>
        <p:txBody>
          <a:bodyPr wrap="square">
            <a:spAutoFit/>
          </a:bodyPr>
          <a:lstStyle/>
          <a:p>
            <a:pPr algn="just">
              <a:lnSpc>
                <a:spcPct val="70000"/>
              </a:lnSpc>
            </a:pPr>
            <a:r>
              <a:rPr lang="fr-FR" altLang="fr-FR" sz="1600" b="1" dirty="0">
                <a:solidFill>
                  <a:srgbClr val="00B050"/>
                </a:solidFill>
                <a:latin typeface="Calibri" panose="020F0502020204030204" pitchFamily="34" charset="0"/>
              </a:rPr>
              <a:t>pente moyenne</a:t>
            </a:r>
            <a:r>
              <a:rPr lang="fr-FR" altLang="fr-FR" sz="1600" dirty="0">
                <a:solidFill>
                  <a:srgbClr val="00B050"/>
                </a:solidFill>
                <a:latin typeface="Calibri" panose="020F0502020204030204" pitchFamily="34" charset="0"/>
              </a:rPr>
              <a:t> </a:t>
            </a:r>
            <a:r>
              <a:rPr lang="fr-FR" altLang="fr-FR" sz="1600" dirty="0">
                <a:latin typeface="Calibri" panose="020F0502020204030204" pitchFamily="34" charset="0"/>
              </a:rPr>
              <a:t>: pente moyenne longitudinale d’un bief, exprimée en % ou en ‰ </a:t>
            </a:r>
            <a:r>
              <a:rPr lang="fr-FR" altLang="fr-FR" sz="1600" dirty="0">
                <a:solidFill>
                  <a:srgbClr val="FF0000"/>
                </a:solidFill>
                <a:latin typeface="Calibri" panose="020F0502020204030204" pitchFamily="34" charset="0"/>
              </a:rPr>
              <a:t> </a:t>
            </a:r>
          </a:p>
          <a:p>
            <a:pPr algn="just">
              <a:lnSpc>
                <a:spcPct val="70000"/>
              </a:lnSpc>
            </a:pPr>
            <a:endParaRPr lang="fr-FR" altLang="fr-FR" sz="1600" dirty="0">
              <a:latin typeface="Calibri" panose="020F0502020204030204" pitchFamily="34" charset="0"/>
            </a:endParaRPr>
          </a:p>
        </p:txBody>
      </p:sp>
      <p:sp>
        <p:nvSpPr>
          <p:cNvPr id="35" name="Rectangle 34"/>
          <p:cNvSpPr/>
          <p:nvPr/>
        </p:nvSpPr>
        <p:spPr>
          <a:xfrm>
            <a:off x="337537" y="4416524"/>
            <a:ext cx="8567924" cy="965136"/>
          </a:xfrm>
          <a:prstGeom prst="rect">
            <a:avLst/>
          </a:prstGeom>
        </p:spPr>
        <p:txBody>
          <a:bodyPr wrap="square">
            <a:spAutoFit/>
          </a:bodyPr>
          <a:lstStyle/>
          <a:p>
            <a:pPr algn="just">
              <a:lnSpc>
                <a:spcPct val="70000"/>
              </a:lnSpc>
            </a:pPr>
            <a:r>
              <a:rPr lang="fr-FR" altLang="fr-FR" sz="1600" dirty="0">
                <a:latin typeface="Calibri" panose="020F0502020204030204" pitchFamily="34" charset="0"/>
              </a:rPr>
              <a:t>– </a:t>
            </a:r>
            <a:r>
              <a:rPr lang="fr-FR" altLang="fr-FR" sz="1600" b="1" dirty="0">
                <a:latin typeface="Calibri" panose="020F0502020204030204" pitchFamily="34" charset="0"/>
              </a:rPr>
              <a:t>type de cours d’eau </a:t>
            </a:r>
            <a:r>
              <a:rPr lang="fr-FR" altLang="fr-FR" sz="1600" dirty="0">
                <a:latin typeface="Calibri" panose="020F0502020204030204" pitchFamily="34" charset="0"/>
              </a:rPr>
              <a:t>: une distinction des cours d’eau peut être faite en fonction de la pente</a:t>
            </a:r>
            <a:r>
              <a:rPr lang="fr-FR" altLang="fr-FR" sz="1600" b="1" i="1" dirty="0">
                <a:latin typeface="Calibri" panose="020F0502020204030204" pitchFamily="34" charset="0"/>
              </a:rPr>
              <a:t> i</a:t>
            </a:r>
            <a:r>
              <a:rPr lang="fr-FR" altLang="fr-FR" sz="1600" dirty="0">
                <a:latin typeface="Calibri" panose="020F0502020204030204" pitchFamily="34" charset="0"/>
              </a:rPr>
              <a:t> :</a:t>
            </a:r>
          </a:p>
          <a:p>
            <a:pPr algn="just">
              <a:lnSpc>
                <a:spcPct val="70000"/>
              </a:lnSpc>
            </a:pPr>
            <a:endParaRPr lang="fr-FR" altLang="fr-FR" sz="1600" dirty="0">
              <a:latin typeface="Calibri" panose="020F0502020204030204" pitchFamily="34" charset="0"/>
            </a:endParaRPr>
          </a:p>
          <a:p>
            <a:pPr marL="285750" indent="-285750" algn="just">
              <a:lnSpc>
                <a:spcPct val="70000"/>
              </a:lnSpc>
              <a:buFont typeface="Wingdings" panose="05000000000000000000" pitchFamily="2" charset="2"/>
              <a:buChar char="§"/>
            </a:pPr>
            <a:r>
              <a:rPr lang="fr-FR" altLang="fr-FR" sz="1600" b="1" i="1" dirty="0">
                <a:latin typeface="Calibri" panose="020F0502020204030204" pitchFamily="34" charset="0"/>
              </a:rPr>
              <a:t>i</a:t>
            </a:r>
            <a:r>
              <a:rPr lang="fr-FR" altLang="fr-FR" sz="1600" dirty="0">
                <a:latin typeface="Calibri" panose="020F0502020204030204" pitchFamily="34" charset="0"/>
              </a:rPr>
              <a:t> &lt; 3 % </a:t>
            </a:r>
            <a:r>
              <a:rPr lang="fr-FR" altLang="fr-FR" sz="1600" b="1" dirty="0">
                <a:solidFill>
                  <a:srgbClr val="92D050"/>
                </a:solidFill>
                <a:latin typeface="Calibri" panose="020F0502020204030204" pitchFamily="34" charset="0"/>
              </a:rPr>
              <a:t>rivière</a:t>
            </a:r>
            <a:r>
              <a:rPr lang="fr-FR" altLang="fr-FR" sz="1600" dirty="0">
                <a:latin typeface="Calibri" panose="020F0502020204030204" pitchFamily="34" charset="0"/>
              </a:rPr>
              <a:t>,</a:t>
            </a:r>
          </a:p>
          <a:p>
            <a:pPr marL="285750" indent="-285750" algn="just">
              <a:lnSpc>
                <a:spcPct val="70000"/>
              </a:lnSpc>
              <a:buFont typeface="Wingdings" panose="05000000000000000000" pitchFamily="2" charset="2"/>
              <a:buChar char="§"/>
            </a:pPr>
            <a:r>
              <a:rPr lang="fr-FR" altLang="fr-FR" sz="1600" dirty="0">
                <a:latin typeface="Calibri" panose="020F0502020204030204" pitchFamily="34" charset="0"/>
              </a:rPr>
              <a:t>3 &lt; </a:t>
            </a:r>
            <a:r>
              <a:rPr lang="fr-FR" altLang="fr-FR" sz="1600" b="1" i="1" dirty="0">
                <a:latin typeface="Calibri" panose="020F0502020204030204" pitchFamily="34" charset="0"/>
              </a:rPr>
              <a:t>i</a:t>
            </a:r>
            <a:r>
              <a:rPr lang="fr-FR" altLang="fr-FR" sz="1600" dirty="0">
                <a:latin typeface="Calibri" panose="020F0502020204030204" pitchFamily="34" charset="0"/>
              </a:rPr>
              <a:t> &lt; 6 %, </a:t>
            </a:r>
            <a:r>
              <a:rPr lang="fr-FR" altLang="fr-FR" sz="1600" b="1" dirty="0">
                <a:solidFill>
                  <a:srgbClr val="92D050"/>
                </a:solidFill>
                <a:latin typeface="Calibri" panose="020F0502020204030204" pitchFamily="34" charset="0"/>
              </a:rPr>
              <a:t>rivière torrentielle</a:t>
            </a:r>
            <a:r>
              <a:rPr lang="fr-FR" altLang="fr-FR" sz="1600" dirty="0">
                <a:latin typeface="Calibri" panose="020F0502020204030204" pitchFamily="34" charset="0"/>
              </a:rPr>
              <a:t>,</a:t>
            </a:r>
          </a:p>
          <a:p>
            <a:pPr marL="285750" indent="-285750" algn="just">
              <a:lnSpc>
                <a:spcPct val="70000"/>
              </a:lnSpc>
              <a:buFont typeface="Wingdings" panose="05000000000000000000" pitchFamily="2" charset="2"/>
              <a:buChar char="§"/>
            </a:pPr>
            <a:r>
              <a:rPr lang="fr-FR" altLang="fr-FR" sz="1600" b="1" i="1" dirty="0">
                <a:latin typeface="Calibri" panose="020F0502020204030204" pitchFamily="34" charset="0"/>
              </a:rPr>
              <a:t>i</a:t>
            </a:r>
            <a:r>
              <a:rPr lang="fr-FR" altLang="fr-FR" sz="1600" dirty="0">
                <a:latin typeface="Calibri" panose="020F0502020204030204" pitchFamily="34" charset="0"/>
              </a:rPr>
              <a:t> &gt; 6 %, </a:t>
            </a:r>
            <a:r>
              <a:rPr lang="fr-FR" altLang="fr-FR" sz="1600" b="1" dirty="0">
                <a:solidFill>
                  <a:srgbClr val="92D050"/>
                </a:solidFill>
                <a:latin typeface="Calibri" panose="020F0502020204030204" pitchFamily="34" charset="0"/>
              </a:rPr>
              <a:t>torrent</a:t>
            </a:r>
            <a:r>
              <a:rPr lang="fr-FR" altLang="fr-FR" sz="1600" b="1" dirty="0">
                <a:latin typeface="Calibri" panose="020F0502020204030204" pitchFamily="34" charset="0"/>
              </a:rPr>
              <a:t>.</a:t>
            </a:r>
            <a:endParaRPr lang="fr-FR" altLang="fr-FR" sz="1600" dirty="0">
              <a:latin typeface="Calibri" panose="020F0502020204030204" pitchFamily="34" charset="0"/>
            </a:endParaRPr>
          </a:p>
        </p:txBody>
      </p:sp>
      <p:sp>
        <p:nvSpPr>
          <p:cNvPr id="29" name="Rectangle 26">
            <a:extLst>
              <a:ext uri="{FF2B5EF4-FFF2-40B4-BE49-F238E27FC236}">
                <a16:creationId xmlns:a16="http://schemas.microsoft.com/office/drawing/2014/main" id="{B43FED9E-E7B4-420C-9CB1-49A188068838}"/>
              </a:ext>
            </a:extLst>
          </p:cNvPr>
          <p:cNvSpPr>
            <a:spLocks noChangeArrowheads="1"/>
          </p:cNvSpPr>
          <p:nvPr/>
        </p:nvSpPr>
        <p:spPr bwMode="auto">
          <a:xfrm>
            <a:off x="63440" y="189781"/>
            <a:ext cx="3991798" cy="40011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514350" indent="-514350" eaLnBrk="1" hangingPunct="1">
              <a:spcBef>
                <a:spcPct val="50000"/>
              </a:spcBef>
              <a:buFontTx/>
              <a:buAutoNum type="romanUcPeriod"/>
            </a:pPr>
            <a:r>
              <a:rPr lang="fr-FR" altLang="fr-FR" sz="2000" b="1" dirty="0">
                <a:cs typeface="Times New Roman" pitchFamily="18" charset="0"/>
              </a:rPr>
              <a:t>Le vocabulaire de la rivière</a:t>
            </a:r>
          </a:p>
        </p:txBody>
      </p:sp>
    </p:spTree>
    <p:extLst>
      <p:ext uri="{BB962C8B-B14F-4D97-AF65-F5344CB8AC3E}">
        <p14:creationId xmlns:p14="http://schemas.microsoft.com/office/powerpoint/2010/main" val="171661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8" name="AutoShape 39"/>
          <p:cNvSpPr>
            <a:spLocks noChangeAspect="1" noChangeArrowheads="1"/>
          </p:cNvSpPr>
          <p:nvPr/>
        </p:nvSpPr>
        <p:spPr bwMode="auto">
          <a:xfrm>
            <a:off x="3754918" y="3539796"/>
            <a:ext cx="4604130" cy="2852377"/>
          </a:xfrm>
          <a:prstGeom prst="flowChartManualOperation">
            <a:avLst/>
          </a:prstGeom>
          <a:solidFill>
            <a:schemeClr val="accent1">
              <a:lumMod val="75000"/>
            </a:schemeClr>
          </a:solidFill>
          <a:ln w="9525">
            <a:solidFill>
              <a:srgbClr val="FFFF99"/>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fr-FR" altLang="fr-FR" sz="1400">
              <a:latin typeface="Calibri" panose="020F0502020204030204" pitchFamily="34" charset="0"/>
            </a:endParaRPr>
          </a:p>
        </p:txBody>
      </p:sp>
      <p:sp>
        <p:nvSpPr>
          <p:cNvPr id="70" name="Text Box 22"/>
          <p:cNvSpPr txBox="1">
            <a:spLocks noChangeArrowheads="1"/>
          </p:cNvSpPr>
          <p:nvPr/>
        </p:nvSpPr>
        <p:spPr bwMode="auto">
          <a:xfrm>
            <a:off x="4710023" y="1284017"/>
            <a:ext cx="2787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b="1" dirty="0">
                <a:solidFill>
                  <a:srgbClr val="00B050"/>
                </a:solidFill>
                <a:latin typeface="Calibri" panose="020F0502020204030204" pitchFamily="34" charset="0"/>
              </a:rPr>
              <a:t>LA SECTION EN TRAVERS</a:t>
            </a:r>
          </a:p>
        </p:txBody>
      </p:sp>
      <p:cxnSp>
        <p:nvCxnSpPr>
          <p:cNvPr id="4" name="Connecteur droit 3"/>
          <p:cNvCxnSpPr/>
          <p:nvPr/>
        </p:nvCxnSpPr>
        <p:spPr>
          <a:xfrm>
            <a:off x="3786995" y="3562710"/>
            <a:ext cx="4511616" cy="0"/>
          </a:xfrm>
          <a:prstGeom prst="line">
            <a:avLst/>
          </a:prstGeom>
          <a:ln w="3810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0" y="2625660"/>
            <a:ext cx="2553419" cy="1815882"/>
          </a:xfrm>
          <a:prstGeom prst="rect">
            <a:avLst/>
          </a:prstGeom>
        </p:spPr>
        <p:txBody>
          <a:bodyPr wrap="square">
            <a:spAutoFit/>
          </a:bodyPr>
          <a:lstStyle/>
          <a:p>
            <a:pPr algn="just"/>
            <a:r>
              <a:rPr lang="fr-FR" b="1" dirty="0">
                <a:solidFill>
                  <a:srgbClr val="00B050"/>
                </a:solidFill>
                <a:latin typeface="Calibri" panose="020F0502020204030204" pitchFamily="34" charset="0"/>
              </a:rPr>
              <a:t>Miroir</a:t>
            </a:r>
            <a:r>
              <a:rPr lang="fr-FR" i="1" dirty="0">
                <a:latin typeface="Calibri" panose="020F0502020204030204" pitchFamily="34" charset="0"/>
              </a:rPr>
              <a:t> </a:t>
            </a:r>
            <a:r>
              <a:rPr lang="fr-FR" dirty="0">
                <a:latin typeface="Calibri" panose="020F0502020204030204" pitchFamily="34" charset="0"/>
              </a:rPr>
              <a:t>: interface entre l’eau et l’air</a:t>
            </a:r>
          </a:p>
          <a:p>
            <a:pPr algn="just"/>
            <a:endParaRPr lang="fr-FR" dirty="0">
              <a:latin typeface="Calibri" panose="020F0502020204030204" pitchFamily="34" charset="0"/>
            </a:endParaRPr>
          </a:p>
          <a:p>
            <a:pPr algn="just"/>
            <a:r>
              <a:rPr lang="fr-FR" b="1" dirty="0">
                <a:solidFill>
                  <a:srgbClr val="00B050"/>
                </a:solidFill>
                <a:latin typeface="Calibri" panose="020F0502020204030204" pitchFamily="34" charset="0"/>
              </a:rPr>
              <a:t>Largeur au miroir </a:t>
            </a:r>
            <a:r>
              <a:rPr lang="fr-FR" dirty="0">
                <a:solidFill>
                  <a:srgbClr val="0000FF"/>
                </a:solidFill>
                <a:latin typeface="Calibri" panose="020F0502020204030204" pitchFamily="34" charset="0"/>
              </a:rPr>
              <a:t>(L) </a:t>
            </a:r>
            <a:r>
              <a:rPr lang="fr-FR" dirty="0">
                <a:latin typeface="Calibri" panose="020F0502020204030204" pitchFamily="34" charset="0"/>
              </a:rPr>
              <a:t>: distance entre les deux limites d’extrémité du miroir, il s’agit de la largeur de la surface libre de l’eau dans le canal</a:t>
            </a:r>
          </a:p>
        </p:txBody>
      </p:sp>
      <p:sp>
        <p:nvSpPr>
          <p:cNvPr id="17" name="Line 41"/>
          <p:cNvSpPr>
            <a:spLocks noChangeAspect="1" noChangeShapeType="1"/>
          </p:cNvSpPr>
          <p:nvPr/>
        </p:nvSpPr>
        <p:spPr bwMode="auto">
          <a:xfrm>
            <a:off x="3732691" y="3485791"/>
            <a:ext cx="4622800" cy="0"/>
          </a:xfrm>
          <a:prstGeom prst="line">
            <a:avLst/>
          </a:prstGeom>
          <a:noFill/>
          <a:ln w="381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latin typeface="Calibri" panose="020F0502020204030204" pitchFamily="34" charset="0"/>
            </a:endParaRPr>
          </a:p>
        </p:txBody>
      </p:sp>
      <p:sp>
        <p:nvSpPr>
          <p:cNvPr id="18" name="Text Box 42"/>
          <p:cNvSpPr txBox="1">
            <a:spLocks noChangeAspect="1" noChangeArrowheads="1"/>
          </p:cNvSpPr>
          <p:nvPr/>
        </p:nvSpPr>
        <p:spPr bwMode="auto">
          <a:xfrm>
            <a:off x="5200944" y="3112460"/>
            <a:ext cx="16862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dirty="0">
                <a:solidFill>
                  <a:srgbClr val="0000FF"/>
                </a:solidFill>
                <a:latin typeface="Calibri" panose="020F0502020204030204" pitchFamily="34" charset="0"/>
              </a:rPr>
              <a:t>L</a:t>
            </a:r>
            <a:r>
              <a:rPr lang="fr-FR" altLang="fr-FR" sz="1800" dirty="0">
                <a:solidFill>
                  <a:srgbClr val="0000FF"/>
                </a:solidFill>
                <a:latin typeface="Calibri" panose="020F0502020204030204" pitchFamily="34" charset="0"/>
              </a:rPr>
              <a:t> </a:t>
            </a:r>
            <a:r>
              <a:rPr lang="fr-FR" altLang="fr-FR" sz="1400" dirty="0">
                <a:solidFill>
                  <a:srgbClr val="0000FF"/>
                </a:solidFill>
                <a:latin typeface="Calibri" panose="020F0502020204030204" pitchFamily="34" charset="0"/>
              </a:rPr>
              <a:t>: largeur au miroir </a:t>
            </a:r>
          </a:p>
        </p:txBody>
      </p:sp>
      <p:sp>
        <p:nvSpPr>
          <p:cNvPr id="71" name="Rectangle 57"/>
          <p:cNvSpPr>
            <a:spLocks noChangeAspect="1" noChangeArrowheads="1"/>
          </p:cNvSpPr>
          <p:nvPr/>
        </p:nvSpPr>
        <p:spPr bwMode="auto">
          <a:xfrm>
            <a:off x="5534983" y="3525749"/>
            <a:ext cx="1111907" cy="400110"/>
          </a:xfrm>
          <a:prstGeom prst="rect">
            <a:avLst/>
          </a:prstGeom>
          <a:solidFill>
            <a:schemeClr val="bg1"/>
          </a:solidFill>
          <a:ln>
            <a:noFill/>
          </a:ln>
          <a:effectLs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2000" dirty="0">
                <a:latin typeface="Calibri" panose="020F0502020204030204" pitchFamily="34" charset="0"/>
              </a:rPr>
              <a:t>Le miroir</a:t>
            </a:r>
          </a:p>
        </p:txBody>
      </p:sp>
      <p:sp>
        <p:nvSpPr>
          <p:cNvPr id="22" name="Text Box 2"/>
          <p:cNvSpPr txBox="1">
            <a:spLocks noChangeArrowheads="1"/>
          </p:cNvSpPr>
          <p:nvPr/>
        </p:nvSpPr>
        <p:spPr bwMode="auto">
          <a:xfrm>
            <a:off x="-322772" y="121050"/>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23" name="Text Box 2"/>
          <p:cNvSpPr txBox="1">
            <a:spLocks noChangeArrowheads="1"/>
          </p:cNvSpPr>
          <p:nvPr/>
        </p:nvSpPr>
        <p:spPr bwMode="auto">
          <a:xfrm>
            <a:off x="190109" y="529590"/>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1. Le cas du canal trapézoïdal (cas général)</a:t>
            </a:r>
          </a:p>
        </p:txBody>
      </p:sp>
      <p:grpSp>
        <p:nvGrpSpPr>
          <p:cNvPr id="24" name="Groupe 23"/>
          <p:cNvGrpSpPr/>
          <p:nvPr/>
        </p:nvGrpSpPr>
        <p:grpSpPr>
          <a:xfrm>
            <a:off x="3027871" y="2458528"/>
            <a:ext cx="5900707" cy="3924479"/>
            <a:chOff x="1535262" y="1490632"/>
            <a:chExt cx="5918200" cy="3822700"/>
          </a:xfrm>
        </p:grpSpPr>
        <p:sp>
          <p:nvSpPr>
            <p:cNvPr id="25" name="Freeform 46"/>
            <p:cNvSpPr>
              <a:spLocks noChangeAspect="1"/>
            </p:cNvSpPr>
            <p:nvPr/>
          </p:nvSpPr>
          <p:spPr bwMode="auto">
            <a:xfrm>
              <a:off x="5940575" y="1490632"/>
              <a:ext cx="1512887" cy="3822700"/>
            </a:xfrm>
            <a:custGeom>
              <a:avLst/>
              <a:gdLst>
                <a:gd name="T0" fmla="*/ 0 w 701"/>
                <a:gd name="T1" fmla="*/ 2147483647 h 1772"/>
                <a:gd name="T2" fmla="*/ 2147483647 w 701"/>
                <a:gd name="T3" fmla="*/ 0 h 1772"/>
                <a:gd name="T4" fmla="*/ 2147483647 w 701"/>
                <a:gd name="T5" fmla="*/ 0 h 1772"/>
                <a:gd name="T6" fmla="*/ 0 60000 65536"/>
                <a:gd name="T7" fmla="*/ 0 60000 65536"/>
                <a:gd name="T8" fmla="*/ 0 60000 65536"/>
              </a:gdLst>
              <a:ahLst/>
              <a:cxnLst>
                <a:cxn ang="T6">
                  <a:pos x="T0" y="T1"/>
                </a:cxn>
                <a:cxn ang="T7">
                  <a:pos x="T2" y="T3"/>
                </a:cxn>
                <a:cxn ang="T8">
                  <a:pos x="T4" y="T5"/>
                </a:cxn>
              </a:cxnLst>
              <a:rect l="0" t="0" r="r" b="b"/>
              <a:pathLst>
                <a:path w="701" h="1772">
                  <a:moveTo>
                    <a:pt x="0" y="1772"/>
                  </a:moveTo>
                  <a:lnTo>
                    <a:pt x="592" y="0"/>
                  </a:lnTo>
                  <a:lnTo>
                    <a:pt x="701"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26" name="Freeform 47"/>
            <p:cNvSpPr>
              <a:spLocks noChangeAspect="1"/>
            </p:cNvSpPr>
            <p:nvPr/>
          </p:nvSpPr>
          <p:spPr bwMode="auto">
            <a:xfrm>
              <a:off x="1535262" y="1493807"/>
              <a:ext cx="1671638" cy="3817938"/>
            </a:xfrm>
            <a:custGeom>
              <a:avLst/>
              <a:gdLst>
                <a:gd name="T0" fmla="*/ 2147483647 w 773"/>
                <a:gd name="T1" fmla="*/ 2147483647 h 1766"/>
                <a:gd name="T2" fmla="*/ 804367120 w 773"/>
                <a:gd name="T3" fmla="*/ 0 h 1766"/>
                <a:gd name="T4" fmla="*/ 0 w 773"/>
                <a:gd name="T5" fmla="*/ 0 h 1766"/>
                <a:gd name="T6" fmla="*/ 0 60000 65536"/>
                <a:gd name="T7" fmla="*/ 0 60000 65536"/>
                <a:gd name="T8" fmla="*/ 0 60000 65536"/>
              </a:gdLst>
              <a:ahLst/>
              <a:cxnLst>
                <a:cxn ang="T6">
                  <a:pos x="T0" y="T1"/>
                </a:cxn>
                <a:cxn ang="T7">
                  <a:pos x="T2" y="T3"/>
                </a:cxn>
                <a:cxn ang="T8">
                  <a:pos x="T4" y="T5"/>
                </a:cxn>
              </a:cxnLst>
              <a:rect l="0" t="0" r="r" b="b"/>
              <a:pathLst>
                <a:path w="773" h="1766">
                  <a:moveTo>
                    <a:pt x="773" y="1766"/>
                  </a:moveTo>
                  <a:lnTo>
                    <a:pt x="172" y="0"/>
                  </a:lnTo>
                  <a:lnTo>
                    <a:pt x="0" y="0"/>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27" name="Line 48"/>
            <p:cNvSpPr>
              <a:spLocks noChangeAspect="1" noChangeShapeType="1"/>
            </p:cNvSpPr>
            <p:nvPr/>
          </p:nvSpPr>
          <p:spPr bwMode="auto">
            <a:xfrm>
              <a:off x="3208487" y="5311745"/>
              <a:ext cx="27320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grpSp>
      <p:sp>
        <p:nvSpPr>
          <p:cNvPr id="28" name="Rectangle 25"/>
          <p:cNvSpPr>
            <a:spLocks noChangeArrowheads="1"/>
          </p:cNvSpPr>
          <p:nvPr/>
        </p:nvSpPr>
        <p:spPr bwMode="auto">
          <a:xfrm>
            <a:off x="5242488" y="2238675"/>
            <a:ext cx="1534523" cy="3077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dirty="0">
                <a:solidFill>
                  <a:srgbClr val="C00000"/>
                </a:solidFill>
                <a:latin typeface="Calibri" panose="020F0502020204030204" pitchFamily="34" charset="0"/>
              </a:rPr>
              <a:t>La gueule du canal</a:t>
            </a:r>
          </a:p>
        </p:txBody>
      </p:sp>
      <p:sp>
        <p:nvSpPr>
          <p:cNvPr id="29" name="Line 55"/>
          <p:cNvSpPr>
            <a:spLocks noChangeAspect="1" noChangeShapeType="1"/>
          </p:cNvSpPr>
          <p:nvPr/>
        </p:nvSpPr>
        <p:spPr bwMode="auto">
          <a:xfrm>
            <a:off x="3416571" y="2488122"/>
            <a:ext cx="5256212" cy="0"/>
          </a:xfrm>
          <a:prstGeom prst="line">
            <a:avLst/>
          </a:prstGeom>
          <a:noFill/>
          <a:ln w="9525">
            <a:solidFill>
              <a:srgbClr val="C00000"/>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solidFill>
                <a:srgbClr val="C00000"/>
              </a:solidFill>
              <a:latin typeface="Calibri" panose="020F0502020204030204" pitchFamily="34" charset="0"/>
            </a:endParaRPr>
          </a:p>
        </p:txBody>
      </p:sp>
      <p:sp>
        <p:nvSpPr>
          <p:cNvPr id="3" name="Rectangle 2"/>
          <p:cNvSpPr/>
          <p:nvPr/>
        </p:nvSpPr>
        <p:spPr>
          <a:xfrm>
            <a:off x="0" y="1987631"/>
            <a:ext cx="2725947" cy="566309"/>
          </a:xfrm>
          <a:prstGeom prst="rect">
            <a:avLst/>
          </a:prstGeom>
        </p:spPr>
        <p:txBody>
          <a:bodyPr wrap="square">
            <a:spAutoFit/>
          </a:bodyPr>
          <a:lstStyle/>
          <a:p>
            <a:pPr eaLnBrk="1" hangingPunct="1">
              <a:lnSpc>
                <a:spcPct val="110000"/>
              </a:lnSpc>
              <a:buFontTx/>
              <a:buNone/>
            </a:pPr>
            <a:r>
              <a:rPr lang="fr-FR" altLang="fr-FR" b="1" dirty="0">
                <a:solidFill>
                  <a:srgbClr val="00B050"/>
                </a:solidFill>
                <a:latin typeface="Calibri" panose="020F0502020204030204" pitchFamily="34" charset="0"/>
              </a:rPr>
              <a:t>Gueule du canal : </a:t>
            </a:r>
            <a:r>
              <a:rPr lang="fr-FR" altLang="fr-FR" b="1" dirty="0">
                <a:latin typeface="Calibri" panose="020F0502020204030204" pitchFamily="34" charset="0"/>
              </a:rPr>
              <a:t>largeur du canal d’une rive à l’autre</a:t>
            </a:r>
          </a:p>
        </p:txBody>
      </p:sp>
      <p:sp>
        <p:nvSpPr>
          <p:cNvPr id="21" name="Text Box 2"/>
          <p:cNvSpPr txBox="1">
            <a:spLocks noChangeArrowheads="1"/>
          </p:cNvSpPr>
          <p:nvPr/>
        </p:nvSpPr>
        <p:spPr bwMode="auto">
          <a:xfrm>
            <a:off x="822385" y="900021"/>
            <a:ext cx="345806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A. Définition des termes</a:t>
            </a:r>
          </a:p>
        </p:txBody>
      </p:sp>
    </p:spTree>
    <p:extLst>
      <p:ext uri="{BB962C8B-B14F-4D97-AF65-F5344CB8AC3E}">
        <p14:creationId xmlns:p14="http://schemas.microsoft.com/office/powerpoint/2010/main" val="23107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outVertical)">
                                      <p:cBhvr>
                                        <p:cTn id="20" dur="500"/>
                                        <p:tgtEl>
                                          <p:spTgt spid="17"/>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outVertical)">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71" grpId="0" animBg="1"/>
      <p:bldP spid="28" grpId="0"/>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8" name="AutoShape 39"/>
          <p:cNvSpPr>
            <a:spLocks noChangeAspect="1" noChangeArrowheads="1"/>
          </p:cNvSpPr>
          <p:nvPr/>
        </p:nvSpPr>
        <p:spPr bwMode="auto">
          <a:xfrm>
            <a:off x="3754918" y="3539796"/>
            <a:ext cx="4604130" cy="2852377"/>
          </a:xfrm>
          <a:prstGeom prst="flowChartManualOperation">
            <a:avLst/>
          </a:prstGeom>
          <a:solidFill>
            <a:schemeClr val="accent1">
              <a:lumMod val="75000"/>
            </a:schemeClr>
          </a:solidFill>
          <a:ln w="9525">
            <a:solidFill>
              <a:srgbClr val="FFFF99"/>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fr-FR" altLang="fr-FR" sz="1400">
              <a:latin typeface="Calibri" panose="020F0502020204030204" pitchFamily="34" charset="0"/>
            </a:endParaRPr>
          </a:p>
        </p:txBody>
      </p:sp>
      <p:sp>
        <p:nvSpPr>
          <p:cNvPr id="70" name="Text Box 22"/>
          <p:cNvSpPr txBox="1">
            <a:spLocks noChangeArrowheads="1"/>
          </p:cNvSpPr>
          <p:nvPr/>
        </p:nvSpPr>
        <p:spPr bwMode="auto">
          <a:xfrm>
            <a:off x="4710023" y="1284017"/>
            <a:ext cx="2787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b="1" dirty="0">
                <a:solidFill>
                  <a:srgbClr val="00B050"/>
                </a:solidFill>
                <a:latin typeface="Calibri" panose="020F0502020204030204" pitchFamily="34" charset="0"/>
              </a:rPr>
              <a:t>LA SECTION EN TRAVERS</a:t>
            </a:r>
          </a:p>
        </p:txBody>
      </p:sp>
      <p:cxnSp>
        <p:nvCxnSpPr>
          <p:cNvPr id="4" name="Connecteur droit 3"/>
          <p:cNvCxnSpPr/>
          <p:nvPr/>
        </p:nvCxnSpPr>
        <p:spPr>
          <a:xfrm>
            <a:off x="3786995" y="3562710"/>
            <a:ext cx="4511616" cy="0"/>
          </a:xfrm>
          <a:prstGeom prst="line">
            <a:avLst/>
          </a:prstGeom>
          <a:ln w="3810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89782" y="3362460"/>
            <a:ext cx="2587923" cy="738664"/>
          </a:xfrm>
          <a:prstGeom prst="rect">
            <a:avLst/>
          </a:prstGeom>
        </p:spPr>
        <p:txBody>
          <a:bodyPr wrap="square">
            <a:spAutoFit/>
          </a:bodyPr>
          <a:lstStyle/>
          <a:p>
            <a:r>
              <a:rPr lang="fr-FR" b="1" dirty="0">
                <a:solidFill>
                  <a:srgbClr val="00B050"/>
                </a:solidFill>
                <a:latin typeface="Calibri" panose="020F0502020204030204" pitchFamily="34" charset="0"/>
              </a:rPr>
              <a:t>Largeur au fond </a:t>
            </a:r>
            <a:r>
              <a:rPr lang="fr-FR" dirty="0">
                <a:latin typeface="Calibri" panose="020F0502020204030204" pitchFamily="34" charset="0"/>
              </a:rPr>
              <a:t>ou </a:t>
            </a:r>
            <a:r>
              <a:rPr lang="fr-FR" b="1" dirty="0">
                <a:solidFill>
                  <a:srgbClr val="00B050"/>
                </a:solidFill>
                <a:latin typeface="Calibri" panose="020F0502020204030204" pitchFamily="34" charset="0"/>
              </a:rPr>
              <a:t>plafond</a:t>
            </a:r>
            <a:r>
              <a:rPr lang="fr-FR" i="1" dirty="0">
                <a:solidFill>
                  <a:srgbClr val="00B050"/>
                </a:solidFill>
                <a:latin typeface="Calibri" panose="020F0502020204030204" pitchFamily="34" charset="0"/>
              </a:rPr>
              <a:t> </a:t>
            </a:r>
            <a:r>
              <a:rPr lang="fr-FR" dirty="0">
                <a:solidFill>
                  <a:srgbClr val="0000FF"/>
                </a:solidFill>
                <a:latin typeface="Calibri" panose="020F0502020204030204" pitchFamily="34" charset="0"/>
              </a:rPr>
              <a:t>(b)</a:t>
            </a:r>
            <a:r>
              <a:rPr lang="fr-FR" i="1" dirty="0">
                <a:solidFill>
                  <a:srgbClr val="00B050"/>
                </a:solidFill>
                <a:latin typeface="Calibri" panose="020F0502020204030204" pitchFamily="34" charset="0"/>
              </a:rPr>
              <a:t> </a:t>
            </a:r>
            <a:r>
              <a:rPr lang="fr-FR" dirty="0">
                <a:latin typeface="Calibri" panose="020F0502020204030204" pitchFamily="34" charset="0"/>
              </a:rPr>
              <a:t>: largeur horizontale du fond (le plat fond)</a:t>
            </a:r>
          </a:p>
        </p:txBody>
      </p:sp>
      <p:sp>
        <p:nvSpPr>
          <p:cNvPr id="17" name="Line 41"/>
          <p:cNvSpPr>
            <a:spLocks noChangeAspect="1" noChangeShapeType="1"/>
          </p:cNvSpPr>
          <p:nvPr/>
        </p:nvSpPr>
        <p:spPr bwMode="auto">
          <a:xfrm>
            <a:off x="3732691" y="3485791"/>
            <a:ext cx="4622800" cy="0"/>
          </a:xfrm>
          <a:prstGeom prst="line">
            <a:avLst/>
          </a:prstGeom>
          <a:noFill/>
          <a:ln w="381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latin typeface="Calibri" panose="020F0502020204030204" pitchFamily="34" charset="0"/>
            </a:endParaRPr>
          </a:p>
        </p:txBody>
      </p:sp>
      <p:sp>
        <p:nvSpPr>
          <p:cNvPr id="18" name="Text Box 42"/>
          <p:cNvSpPr txBox="1">
            <a:spLocks noChangeAspect="1" noChangeArrowheads="1"/>
          </p:cNvSpPr>
          <p:nvPr/>
        </p:nvSpPr>
        <p:spPr bwMode="auto">
          <a:xfrm>
            <a:off x="5200944" y="3112460"/>
            <a:ext cx="16862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1800" b="1" dirty="0">
                <a:solidFill>
                  <a:srgbClr val="0000FF"/>
                </a:solidFill>
                <a:latin typeface="Calibri" panose="020F0502020204030204" pitchFamily="34" charset="0"/>
              </a:rPr>
              <a:t>L</a:t>
            </a:r>
            <a:r>
              <a:rPr lang="fr-FR" altLang="fr-FR" sz="1800" dirty="0">
                <a:solidFill>
                  <a:srgbClr val="0000FF"/>
                </a:solidFill>
                <a:latin typeface="Calibri" panose="020F0502020204030204" pitchFamily="34" charset="0"/>
              </a:rPr>
              <a:t> </a:t>
            </a:r>
            <a:r>
              <a:rPr lang="fr-FR" altLang="fr-FR" sz="1400" dirty="0">
                <a:solidFill>
                  <a:srgbClr val="0000FF"/>
                </a:solidFill>
                <a:latin typeface="Calibri" panose="020F0502020204030204" pitchFamily="34" charset="0"/>
              </a:rPr>
              <a:t>: largeur au miroir </a:t>
            </a:r>
          </a:p>
        </p:txBody>
      </p:sp>
      <p:sp>
        <p:nvSpPr>
          <p:cNvPr id="71" name="Rectangle 57"/>
          <p:cNvSpPr>
            <a:spLocks noChangeAspect="1" noChangeArrowheads="1"/>
          </p:cNvSpPr>
          <p:nvPr/>
        </p:nvSpPr>
        <p:spPr bwMode="auto">
          <a:xfrm>
            <a:off x="5534983" y="3525749"/>
            <a:ext cx="1111907" cy="400110"/>
          </a:xfrm>
          <a:prstGeom prst="rect">
            <a:avLst/>
          </a:prstGeom>
          <a:solidFill>
            <a:schemeClr val="bg1"/>
          </a:solidFill>
          <a:ln>
            <a:noFill/>
          </a:ln>
          <a:effectLs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2000" dirty="0">
                <a:latin typeface="Calibri" panose="020F0502020204030204" pitchFamily="34" charset="0"/>
              </a:rPr>
              <a:t>Le miroir</a:t>
            </a:r>
          </a:p>
        </p:txBody>
      </p:sp>
      <p:sp>
        <p:nvSpPr>
          <p:cNvPr id="19" name="Line 43"/>
          <p:cNvSpPr>
            <a:spLocks noChangeAspect="1" noChangeShapeType="1"/>
          </p:cNvSpPr>
          <p:nvPr/>
        </p:nvSpPr>
        <p:spPr bwMode="auto">
          <a:xfrm>
            <a:off x="4722812" y="6493954"/>
            <a:ext cx="2678651" cy="0"/>
          </a:xfrm>
          <a:prstGeom prst="line">
            <a:avLst/>
          </a:prstGeom>
          <a:noFill/>
          <a:ln w="9525">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fr-FR">
              <a:solidFill>
                <a:srgbClr val="0000FF"/>
              </a:solidFill>
              <a:latin typeface="Calibri" panose="020F0502020204030204" pitchFamily="34" charset="0"/>
            </a:endParaRPr>
          </a:p>
        </p:txBody>
      </p:sp>
      <p:sp>
        <p:nvSpPr>
          <p:cNvPr id="20" name="Text Box 44"/>
          <p:cNvSpPr txBox="1">
            <a:spLocks noChangeAspect="1" noChangeArrowheads="1"/>
          </p:cNvSpPr>
          <p:nvPr/>
        </p:nvSpPr>
        <p:spPr bwMode="auto">
          <a:xfrm>
            <a:off x="5185676" y="6457890"/>
            <a:ext cx="18711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b="1" dirty="0">
                <a:solidFill>
                  <a:srgbClr val="0000FF"/>
                </a:solidFill>
                <a:latin typeface="Calibri" panose="020F0502020204030204" pitchFamily="34" charset="0"/>
              </a:rPr>
              <a:t>b</a:t>
            </a:r>
            <a:r>
              <a:rPr lang="fr-FR" altLang="fr-FR" sz="1800" dirty="0">
                <a:solidFill>
                  <a:srgbClr val="0000FF"/>
                </a:solidFill>
                <a:latin typeface="Calibri" panose="020F0502020204030204" pitchFamily="34" charset="0"/>
              </a:rPr>
              <a:t> : </a:t>
            </a:r>
            <a:r>
              <a:rPr lang="fr-FR" altLang="fr-FR" sz="1400" dirty="0">
                <a:solidFill>
                  <a:srgbClr val="0000FF"/>
                </a:solidFill>
                <a:latin typeface="Calibri" panose="020F0502020204030204" pitchFamily="34" charset="0"/>
              </a:rPr>
              <a:t>le plafond du canal</a:t>
            </a:r>
          </a:p>
        </p:txBody>
      </p:sp>
      <p:grpSp>
        <p:nvGrpSpPr>
          <p:cNvPr id="24" name="Groupe 23"/>
          <p:cNvGrpSpPr/>
          <p:nvPr/>
        </p:nvGrpSpPr>
        <p:grpSpPr>
          <a:xfrm>
            <a:off x="3027871" y="2458528"/>
            <a:ext cx="5900707" cy="3924479"/>
            <a:chOff x="1535262" y="1490632"/>
            <a:chExt cx="5918200" cy="3822700"/>
          </a:xfrm>
        </p:grpSpPr>
        <p:sp>
          <p:nvSpPr>
            <p:cNvPr id="25" name="Freeform 46"/>
            <p:cNvSpPr>
              <a:spLocks noChangeAspect="1"/>
            </p:cNvSpPr>
            <p:nvPr/>
          </p:nvSpPr>
          <p:spPr bwMode="auto">
            <a:xfrm>
              <a:off x="5940575" y="1490632"/>
              <a:ext cx="1512887" cy="3822700"/>
            </a:xfrm>
            <a:custGeom>
              <a:avLst/>
              <a:gdLst>
                <a:gd name="T0" fmla="*/ 0 w 701"/>
                <a:gd name="T1" fmla="*/ 2147483647 h 1772"/>
                <a:gd name="T2" fmla="*/ 2147483647 w 701"/>
                <a:gd name="T3" fmla="*/ 0 h 1772"/>
                <a:gd name="T4" fmla="*/ 2147483647 w 701"/>
                <a:gd name="T5" fmla="*/ 0 h 1772"/>
                <a:gd name="T6" fmla="*/ 0 60000 65536"/>
                <a:gd name="T7" fmla="*/ 0 60000 65536"/>
                <a:gd name="T8" fmla="*/ 0 60000 65536"/>
              </a:gdLst>
              <a:ahLst/>
              <a:cxnLst>
                <a:cxn ang="T6">
                  <a:pos x="T0" y="T1"/>
                </a:cxn>
                <a:cxn ang="T7">
                  <a:pos x="T2" y="T3"/>
                </a:cxn>
                <a:cxn ang="T8">
                  <a:pos x="T4" y="T5"/>
                </a:cxn>
              </a:cxnLst>
              <a:rect l="0" t="0" r="r" b="b"/>
              <a:pathLst>
                <a:path w="701" h="1772">
                  <a:moveTo>
                    <a:pt x="0" y="1772"/>
                  </a:moveTo>
                  <a:lnTo>
                    <a:pt x="592" y="0"/>
                  </a:lnTo>
                  <a:lnTo>
                    <a:pt x="701"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26" name="Freeform 47"/>
            <p:cNvSpPr>
              <a:spLocks noChangeAspect="1"/>
            </p:cNvSpPr>
            <p:nvPr/>
          </p:nvSpPr>
          <p:spPr bwMode="auto">
            <a:xfrm>
              <a:off x="1535262" y="1493807"/>
              <a:ext cx="1671638" cy="3817938"/>
            </a:xfrm>
            <a:custGeom>
              <a:avLst/>
              <a:gdLst>
                <a:gd name="T0" fmla="*/ 2147483647 w 773"/>
                <a:gd name="T1" fmla="*/ 2147483647 h 1766"/>
                <a:gd name="T2" fmla="*/ 804367120 w 773"/>
                <a:gd name="T3" fmla="*/ 0 h 1766"/>
                <a:gd name="T4" fmla="*/ 0 w 773"/>
                <a:gd name="T5" fmla="*/ 0 h 1766"/>
                <a:gd name="T6" fmla="*/ 0 60000 65536"/>
                <a:gd name="T7" fmla="*/ 0 60000 65536"/>
                <a:gd name="T8" fmla="*/ 0 60000 65536"/>
              </a:gdLst>
              <a:ahLst/>
              <a:cxnLst>
                <a:cxn ang="T6">
                  <a:pos x="T0" y="T1"/>
                </a:cxn>
                <a:cxn ang="T7">
                  <a:pos x="T2" y="T3"/>
                </a:cxn>
                <a:cxn ang="T8">
                  <a:pos x="T4" y="T5"/>
                </a:cxn>
              </a:cxnLst>
              <a:rect l="0" t="0" r="r" b="b"/>
              <a:pathLst>
                <a:path w="773" h="1766">
                  <a:moveTo>
                    <a:pt x="773" y="1766"/>
                  </a:moveTo>
                  <a:lnTo>
                    <a:pt x="172" y="0"/>
                  </a:lnTo>
                  <a:lnTo>
                    <a:pt x="0" y="0"/>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27" name="Line 48"/>
            <p:cNvSpPr>
              <a:spLocks noChangeAspect="1" noChangeShapeType="1"/>
            </p:cNvSpPr>
            <p:nvPr/>
          </p:nvSpPr>
          <p:spPr bwMode="auto">
            <a:xfrm>
              <a:off x="3208487" y="5311745"/>
              <a:ext cx="27320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grpSp>
      <p:sp>
        <p:nvSpPr>
          <p:cNvPr id="28" name="Rectangle 25"/>
          <p:cNvSpPr>
            <a:spLocks noChangeArrowheads="1"/>
          </p:cNvSpPr>
          <p:nvPr/>
        </p:nvSpPr>
        <p:spPr bwMode="auto">
          <a:xfrm>
            <a:off x="5242488" y="2238675"/>
            <a:ext cx="1534523" cy="3077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400" dirty="0">
                <a:solidFill>
                  <a:srgbClr val="C00000"/>
                </a:solidFill>
                <a:latin typeface="Calibri" panose="020F0502020204030204" pitchFamily="34" charset="0"/>
              </a:rPr>
              <a:t>La gueule du canal</a:t>
            </a:r>
          </a:p>
        </p:txBody>
      </p:sp>
      <p:sp>
        <p:nvSpPr>
          <p:cNvPr id="29" name="Line 55"/>
          <p:cNvSpPr>
            <a:spLocks noChangeAspect="1" noChangeShapeType="1"/>
          </p:cNvSpPr>
          <p:nvPr/>
        </p:nvSpPr>
        <p:spPr bwMode="auto">
          <a:xfrm>
            <a:off x="3416571" y="2488122"/>
            <a:ext cx="5256212" cy="0"/>
          </a:xfrm>
          <a:prstGeom prst="line">
            <a:avLst/>
          </a:prstGeom>
          <a:noFill/>
          <a:ln w="9525">
            <a:solidFill>
              <a:srgbClr val="C00000"/>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solidFill>
                <a:srgbClr val="C00000"/>
              </a:solidFill>
              <a:latin typeface="Calibri" panose="020F0502020204030204" pitchFamily="34" charset="0"/>
            </a:endParaRPr>
          </a:p>
        </p:txBody>
      </p:sp>
      <p:sp>
        <p:nvSpPr>
          <p:cNvPr id="33" name="Rectangle 32"/>
          <p:cNvSpPr/>
          <p:nvPr/>
        </p:nvSpPr>
        <p:spPr>
          <a:xfrm>
            <a:off x="195533" y="4567283"/>
            <a:ext cx="2892724" cy="430887"/>
          </a:xfrm>
          <a:prstGeom prst="rect">
            <a:avLst/>
          </a:prstGeom>
        </p:spPr>
        <p:txBody>
          <a:bodyPr wrap="square">
            <a:spAutoFit/>
          </a:bodyPr>
          <a:lstStyle/>
          <a:p>
            <a:r>
              <a:rPr lang="fr-FR" sz="1050" i="1" dirty="0">
                <a:latin typeface="Calibri" panose="020F0502020204030204" pitchFamily="34" charset="0"/>
              </a:rPr>
              <a:t>NB : si b = L la section est un rectangle et si b = 0 la section est un triangle</a:t>
            </a:r>
          </a:p>
        </p:txBody>
      </p:sp>
      <p:sp>
        <p:nvSpPr>
          <p:cNvPr id="21" name="Text Box 2">
            <a:extLst>
              <a:ext uri="{FF2B5EF4-FFF2-40B4-BE49-F238E27FC236}">
                <a16:creationId xmlns:a16="http://schemas.microsoft.com/office/drawing/2014/main" id="{EEB62A9E-4FED-41FB-931F-CBBB30C0E618}"/>
              </a:ext>
            </a:extLst>
          </p:cNvPr>
          <p:cNvSpPr txBox="1">
            <a:spLocks noChangeArrowheads="1"/>
          </p:cNvSpPr>
          <p:nvPr/>
        </p:nvSpPr>
        <p:spPr bwMode="auto">
          <a:xfrm>
            <a:off x="-322772" y="121050"/>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22" name="Text Box 2">
            <a:extLst>
              <a:ext uri="{FF2B5EF4-FFF2-40B4-BE49-F238E27FC236}">
                <a16:creationId xmlns:a16="http://schemas.microsoft.com/office/drawing/2014/main" id="{DBEBE4E7-729C-4689-912A-6101DCB17B70}"/>
              </a:ext>
            </a:extLst>
          </p:cNvPr>
          <p:cNvSpPr txBox="1">
            <a:spLocks noChangeArrowheads="1"/>
          </p:cNvSpPr>
          <p:nvPr/>
        </p:nvSpPr>
        <p:spPr bwMode="auto">
          <a:xfrm>
            <a:off x="190109" y="529590"/>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1. Le cas du canal trapézoïdal (cas général)</a:t>
            </a:r>
          </a:p>
        </p:txBody>
      </p:sp>
      <p:sp>
        <p:nvSpPr>
          <p:cNvPr id="23" name="Text Box 2">
            <a:extLst>
              <a:ext uri="{FF2B5EF4-FFF2-40B4-BE49-F238E27FC236}">
                <a16:creationId xmlns:a16="http://schemas.microsoft.com/office/drawing/2014/main" id="{705AED58-A7EF-489B-8B0D-8049525A4F86}"/>
              </a:ext>
            </a:extLst>
          </p:cNvPr>
          <p:cNvSpPr txBox="1">
            <a:spLocks noChangeArrowheads="1"/>
          </p:cNvSpPr>
          <p:nvPr/>
        </p:nvSpPr>
        <p:spPr bwMode="auto">
          <a:xfrm>
            <a:off x="822385" y="900021"/>
            <a:ext cx="345806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A. Définition des termes</a:t>
            </a:r>
          </a:p>
        </p:txBody>
      </p:sp>
    </p:spTree>
    <p:extLst>
      <p:ext uri="{BB962C8B-B14F-4D97-AF65-F5344CB8AC3E}">
        <p14:creationId xmlns:p14="http://schemas.microsoft.com/office/powerpoint/2010/main" val="220982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500"/>
                                        <p:tgtEl>
                                          <p:spTgt spid="19"/>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outVertical)">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8" name="AutoShape 39"/>
          <p:cNvSpPr>
            <a:spLocks noChangeAspect="1" noChangeArrowheads="1"/>
          </p:cNvSpPr>
          <p:nvPr/>
        </p:nvSpPr>
        <p:spPr bwMode="auto">
          <a:xfrm>
            <a:off x="3798049" y="3815840"/>
            <a:ext cx="4625975" cy="2822575"/>
          </a:xfrm>
          <a:prstGeom prst="flowChartManualOperation">
            <a:avLst/>
          </a:prstGeom>
          <a:solidFill>
            <a:schemeClr val="accent1">
              <a:lumMod val="75000"/>
            </a:schemeClr>
          </a:solidFill>
          <a:ln w="9525">
            <a:solidFill>
              <a:srgbClr val="FFFF99"/>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fr-FR" altLang="fr-FR" sz="1400"/>
          </a:p>
        </p:txBody>
      </p:sp>
      <p:grpSp>
        <p:nvGrpSpPr>
          <p:cNvPr id="2" name="Groupe 1"/>
          <p:cNvGrpSpPr/>
          <p:nvPr/>
        </p:nvGrpSpPr>
        <p:grpSpPr>
          <a:xfrm>
            <a:off x="3053511" y="2836352"/>
            <a:ext cx="5918200" cy="3822700"/>
            <a:chOff x="1535262" y="1490632"/>
            <a:chExt cx="5918200" cy="3822700"/>
          </a:xfrm>
        </p:grpSpPr>
        <p:sp>
          <p:nvSpPr>
            <p:cNvPr id="11305" name="Freeform 46"/>
            <p:cNvSpPr>
              <a:spLocks noChangeAspect="1"/>
            </p:cNvSpPr>
            <p:nvPr/>
          </p:nvSpPr>
          <p:spPr bwMode="auto">
            <a:xfrm>
              <a:off x="5940575" y="1490632"/>
              <a:ext cx="1512887" cy="3822700"/>
            </a:xfrm>
            <a:custGeom>
              <a:avLst/>
              <a:gdLst>
                <a:gd name="T0" fmla="*/ 0 w 701"/>
                <a:gd name="T1" fmla="*/ 2147483647 h 1772"/>
                <a:gd name="T2" fmla="*/ 2147483647 w 701"/>
                <a:gd name="T3" fmla="*/ 0 h 1772"/>
                <a:gd name="T4" fmla="*/ 2147483647 w 701"/>
                <a:gd name="T5" fmla="*/ 0 h 1772"/>
                <a:gd name="T6" fmla="*/ 0 60000 65536"/>
                <a:gd name="T7" fmla="*/ 0 60000 65536"/>
                <a:gd name="T8" fmla="*/ 0 60000 65536"/>
              </a:gdLst>
              <a:ahLst/>
              <a:cxnLst>
                <a:cxn ang="T6">
                  <a:pos x="T0" y="T1"/>
                </a:cxn>
                <a:cxn ang="T7">
                  <a:pos x="T2" y="T3"/>
                </a:cxn>
                <a:cxn ang="T8">
                  <a:pos x="T4" y="T5"/>
                </a:cxn>
              </a:cxnLst>
              <a:rect l="0" t="0" r="r" b="b"/>
              <a:pathLst>
                <a:path w="701" h="1772">
                  <a:moveTo>
                    <a:pt x="0" y="1772"/>
                  </a:moveTo>
                  <a:lnTo>
                    <a:pt x="592" y="0"/>
                  </a:lnTo>
                  <a:lnTo>
                    <a:pt x="701"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1306" name="Freeform 47"/>
            <p:cNvSpPr>
              <a:spLocks noChangeAspect="1"/>
            </p:cNvSpPr>
            <p:nvPr/>
          </p:nvSpPr>
          <p:spPr bwMode="auto">
            <a:xfrm>
              <a:off x="1535262" y="1493807"/>
              <a:ext cx="1671638" cy="3817938"/>
            </a:xfrm>
            <a:custGeom>
              <a:avLst/>
              <a:gdLst>
                <a:gd name="T0" fmla="*/ 2147483647 w 773"/>
                <a:gd name="T1" fmla="*/ 2147483647 h 1766"/>
                <a:gd name="T2" fmla="*/ 804367120 w 773"/>
                <a:gd name="T3" fmla="*/ 0 h 1766"/>
                <a:gd name="T4" fmla="*/ 0 w 773"/>
                <a:gd name="T5" fmla="*/ 0 h 1766"/>
                <a:gd name="T6" fmla="*/ 0 60000 65536"/>
                <a:gd name="T7" fmla="*/ 0 60000 65536"/>
                <a:gd name="T8" fmla="*/ 0 60000 65536"/>
              </a:gdLst>
              <a:ahLst/>
              <a:cxnLst>
                <a:cxn ang="T6">
                  <a:pos x="T0" y="T1"/>
                </a:cxn>
                <a:cxn ang="T7">
                  <a:pos x="T2" y="T3"/>
                </a:cxn>
                <a:cxn ang="T8">
                  <a:pos x="T4" y="T5"/>
                </a:cxn>
              </a:cxnLst>
              <a:rect l="0" t="0" r="r" b="b"/>
              <a:pathLst>
                <a:path w="773" h="1766">
                  <a:moveTo>
                    <a:pt x="773" y="1766"/>
                  </a:moveTo>
                  <a:lnTo>
                    <a:pt x="172" y="0"/>
                  </a:lnTo>
                  <a:lnTo>
                    <a:pt x="0" y="0"/>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1307" name="Line 48"/>
            <p:cNvSpPr>
              <a:spLocks noChangeAspect="1" noChangeShapeType="1"/>
            </p:cNvSpPr>
            <p:nvPr/>
          </p:nvSpPr>
          <p:spPr bwMode="auto">
            <a:xfrm>
              <a:off x="3208487" y="5311745"/>
              <a:ext cx="27320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grpSp>
      <p:sp>
        <p:nvSpPr>
          <p:cNvPr id="11317" name="Line 58"/>
          <p:cNvSpPr>
            <a:spLocks noChangeAspect="1" noChangeShapeType="1"/>
          </p:cNvSpPr>
          <p:nvPr/>
        </p:nvSpPr>
        <p:spPr bwMode="auto">
          <a:xfrm>
            <a:off x="3780586" y="3828540"/>
            <a:ext cx="960438" cy="2833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318" name="Freeform 59"/>
          <p:cNvSpPr>
            <a:spLocks noChangeAspect="1"/>
          </p:cNvSpPr>
          <p:nvPr/>
        </p:nvSpPr>
        <p:spPr bwMode="auto">
          <a:xfrm>
            <a:off x="3815511" y="3795202"/>
            <a:ext cx="4554538" cy="2819400"/>
          </a:xfrm>
          <a:custGeom>
            <a:avLst/>
            <a:gdLst>
              <a:gd name="T0" fmla="*/ 0 w 2869"/>
              <a:gd name="T1" fmla="*/ 37803138 h 1776"/>
              <a:gd name="T2" fmla="*/ 1522174542 w 2869"/>
              <a:gd name="T3" fmla="*/ 2147483647 h 1776"/>
              <a:gd name="T4" fmla="*/ 2147483647 w 2869"/>
              <a:gd name="T5" fmla="*/ 2147483647 h 1776"/>
              <a:gd name="T6" fmla="*/ 2147483647 w 2869"/>
              <a:gd name="T7" fmla="*/ 0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9" h="1776">
                <a:moveTo>
                  <a:pt x="0" y="15"/>
                </a:moveTo>
                <a:lnTo>
                  <a:pt x="604" y="1776"/>
                </a:lnTo>
                <a:lnTo>
                  <a:pt x="2278" y="1775"/>
                </a:lnTo>
                <a:lnTo>
                  <a:pt x="2869" y="0"/>
                </a:lnTo>
              </a:path>
            </a:pathLst>
          </a:custGeom>
          <a:noFill/>
          <a:ln w="57150" cmpd="sng">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319" name="Rectangle 60"/>
          <p:cNvSpPr>
            <a:spLocks noChangeAspect="1" noChangeArrowheads="1"/>
          </p:cNvSpPr>
          <p:nvPr/>
        </p:nvSpPr>
        <p:spPr bwMode="auto">
          <a:xfrm rot="17369926">
            <a:off x="6988023" y="5874402"/>
            <a:ext cx="8867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C00000"/>
                </a:solidFill>
                <a:latin typeface="Calibri" panose="020F0502020204030204" pitchFamily="34" charset="0"/>
              </a:rPr>
              <a:t>mouillé</a:t>
            </a:r>
          </a:p>
        </p:txBody>
      </p:sp>
      <p:sp>
        <p:nvSpPr>
          <p:cNvPr id="11320" name="Rectangle 61"/>
          <p:cNvSpPr>
            <a:spLocks noChangeAspect="1" noChangeArrowheads="1"/>
          </p:cNvSpPr>
          <p:nvPr/>
        </p:nvSpPr>
        <p:spPr bwMode="auto">
          <a:xfrm>
            <a:off x="5964540" y="6276465"/>
            <a:ext cx="1374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b="1" dirty="0">
                <a:solidFill>
                  <a:srgbClr val="C00000"/>
                </a:solidFill>
                <a:latin typeface="Calibri" panose="020F0502020204030204" pitchFamily="34" charset="0"/>
              </a:rPr>
              <a:t>P</a:t>
            </a:r>
            <a:r>
              <a:rPr lang="fr-FR" altLang="fr-FR" sz="1400" dirty="0">
                <a:solidFill>
                  <a:srgbClr val="C00000"/>
                </a:solidFill>
                <a:latin typeface="Calibri" panose="020F0502020204030204" pitchFamily="34" charset="0"/>
              </a:rPr>
              <a:t> : </a:t>
            </a:r>
            <a:r>
              <a:rPr lang="fr-FR" altLang="fr-FR" sz="1800" dirty="0">
                <a:solidFill>
                  <a:srgbClr val="C00000"/>
                </a:solidFill>
                <a:latin typeface="Calibri" panose="020F0502020204030204" pitchFamily="34" charset="0"/>
              </a:rPr>
              <a:t>périmètre</a:t>
            </a:r>
            <a:endParaRPr lang="fr-FR" altLang="fr-FR" sz="1400" dirty="0">
              <a:solidFill>
                <a:srgbClr val="C00000"/>
              </a:solidFill>
              <a:latin typeface="Calibri" panose="020F0502020204030204" pitchFamily="34" charset="0"/>
            </a:endParaRPr>
          </a:p>
        </p:txBody>
      </p:sp>
      <p:sp>
        <p:nvSpPr>
          <p:cNvPr id="68" name="Rectangle 61"/>
          <p:cNvSpPr>
            <a:spLocks noChangeAspect="1" noChangeArrowheads="1"/>
          </p:cNvSpPr>
          <p:nvPr/>
        </p:nvSpPr>
        <p:spPr bwMode="auto">
          <a:xfrm>
            <a:off x="5143965" y="4850233"/>
            <a:ext cx="20056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1800" dirty="0">
                <a:latin typeface="Calibri" panose="020F0502020204030204" pitchFamily="34" charset="0"/>
              </a:rPr>
              <a:t>S : section mouillée</a:t>
            </a:r>
          </a:p>
        </p:txBody>
      </p:sp>
      <p:cxnSp>
        <p:nvCxnSpPr>
          <p:cNvPr id="4" name="Connecteur droit 3"/>
          <p:cNvCxnSpPr/>
          <p:nvPr/>
        </p:nvCxnSpPr>
        <p:spPr>
          <a:xfrm>
            <a:off x="3830127" y="3838754"/>
            <a:ext cx="4511616"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950997" y="1280423"/>
            <a:ext cx="6234807" cy="1384995"/>
          </a:xfrm>
          <a:prstGeom prst="rect">
            <a:avLst/>
          </a:prstGeom>
        </p:spPr>
        <p:txBody>
          <a:bodyPr wrap="square">
            <a:spAutoFit/>
          </a:bodyPr>
          <a:lstStyle/>
          <a:p>
            <a:pPr algn="just"/>
            <a:r>
              <a:rPr lang="fr-FR" b="1" dirty="0">
                <a:solidFill>
                  <a:srgbClr val="00B050"/>
                </a:solidFill>
                <a:latin typeface="Calibri" panose="020F0502020204030204" pitchFamily="34" charset="0"/>
              </a:rPr>
              <a:t>Section mouillée </a:t>
            </a:r>
            <a:r>
              <a:rPr lang="fr-FR" dirty="0">
                <a:solidFill>
                  <a:srgbClr val="0000FF"/>
                </a:solidFill>
                <a:latin typeface="Calibri" panose="020F0502020204030204" pitchFamily="34" charset="0"/>
              </a:rPr>
              <a:t>(</a:t>
            </a:r>
            <a:r>
              <a:rPr lang="fr-FR" b="1" dirty="0">
                <a:solidFill>
                  <a:srgbClr val="0000FF"/>
                </a:solidFill>
                <a:latin typeface="Calibri" panose="020F0502020204030204" pitchFamily="34" charset="0"/>
              </a:rPr>
              <a:t>S)</a:t>
            </a:r>
            <a:r>
              <a:rPr lang="fr-FR" b="1" dirty="0">
                <a:latin typeface="Calibri" panose="020F0502020204030204" pitchFamily="34" charset="0"/>
              </a:rPr>
              <a:t> : </a:t>
            </a:r>
            <a:r>
              <a:rPr lang="fr-FR" dirty="0">
                <a:latin typeface="Calibri" panose="020F0502020204030204" pitchFamily="34" charset="0"/>
              </a:rPr>
              <a:t>surface d’eau comprise dans le plan de coupe de la section en travers, exprimée en mètres carrés (m²).</a:t>
            </a:r>
          </a:p>
          <a:p>
            <a:pPr algn="just"/>
            <a:endParaRPr lang="fr-FR" dirty="0">
              <a:latin typeface="Calibri" panose="020F0502020204030204" pitchFamily="34" charset="0"/>
            </a:endParaRPr>
          </a:p>
          <a:p>
            <a:pPr algn="just"/>
            <a:r>
              <a:rPr lang="fr-FR" b="1" dirty="0">
                <a:solidFill>
                  <a:srgbClr val="00B050"/>
                </a:solidFill>
                <a:latin typeface="Calibri" panose="020F0502020204030204" pitchFamily="34" charset="0"/>
              </a:rPr>
              <a:t>Périmètre mouillé</a:t>
            </a:r>
            <a:r>
              <a:rPr lang="fr-FR" dirty="0">
                <a:latin typeface="Calibri" panose="020F0502020204030204" pitchFamily="34" charset="0"/>
              </a:rPr>
              <a:t>, noté </a:t>
            </a:r>
            <a:r>
              <a:rPr lang="fr-FR" b="1" dirty="0">
                <a:solidFill>
                  <a:srgbClr val="0000FF"/>
                </a:solidFill>
                <a:latin typeface="Calibri" panose="020F0502020204030204" pitchFamily="34" charset="0"/>
              </a:rPr>
              <a:t>p</a:t>
            </a:r>
            <a:r>
              <a:rPr lang="fr-FR" b="1" dirty="0">
                <a:latin typeface="Calibri" panose="020F0502020204030204" pitchFamily="34" charset="0"/>
              </a:rPr>
              <a:t> </a:t>
            </a:r>
            <a:r>
              <a:rPr lang="fr-FR" dirty="0">
                <a:latin typeface="Calibri" panose="020F0502020204030204" pitchFamily="34" charset="0"/>
              </a:rPr>
              <a:t>et exprimé en mètres (m) : longueur de la surface d’écoulement en contact avec le lit (fond + berges), c’est-à-dire le périmètre de la section mouillée - Largeur au miroir.</a:t>
            </a:r>
          </a:p>
        </p:txBody>
      </p:sp>
      <p:sp>
        <p:nvSpPr>
          <p:cNvPr id="19" name="Text Box 22"/>
          <p:cNvSpPr txBox="1">
            <a:spLocks noChangeArrowheads="1"/>
          </p:cNvSpPr>
          <p:nvPr/>
        </p:nvSpPr>
        <p:spPr bwMode="auto">
          <a:xfrm>
            <a:off x="4675516" y="3017927"/>
            <a:ext cx="2787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b="1" dirty="0">
                <a:solidFill>
                  <a:srgbClr val="00B050"/>
                </a:solidFill>
                <a:latin typeface="Calibri" panose="020F0502020204030204" pitchFamily="34" charset="0"/>
              </a:rPr>
              <a:t>LA SECTION EN TRAVERS</a:t>
            </a:r>
          </a:p>
        </p:txBody>
      </p:sp>
      <p:sp>
        <p:nvSpPr>
          <p:cNvPr id="18" name="Text Box 2">
            <a:extLst>
              <a:ext uri="{FF2B5EF4-FFF2-40B4-BE49-F238E27FC236}">
                <a16:creationId xmlns:a16="http://schemas.microsoft.com/office/drawing/2014/main" id="{F5F4334A-FD88-4050-B755-06DE3F471CAE}"/>
              </a:ext>
            </a:extLst>
          </p:cNvPr>
          <p:cNvSpPr txBox="1">
            <a:spLocks noChangeArrowheads="1"/>
          </p:cNvSpPr>
          <p:nvPr/>
        </p:nvSpPr>
        <p:spPr bwMode="auto">
          <a:xfrm>
            <a:off x="-322772" y="121050"/>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20" name="Text Box 2">
            <a:extLst>
              <a:ext uri="{FF2B5EF4-FFF2-40B4-BE49-F238E27FC236}">
                <a16:creationId xmlns:a16="http://schemas.microsoft.com/office/drawing/2014/main" id="{0E18241B-2533-4CF7-9E36-86DD150E4F8E}"/>
              </a:ext>
            </a:extLst>
          </p:cNvPr>
          <p:cNvSpPr txBox="1">
            <a:spLocks noChangeArrowheads="1"/>
          </p:cNvSpPr>
          <p:nvPr/>
        </p:nvSpPr>
        <p:spPr bwMode="auto">
          <a:xfrm>
            <a:off x="190109" y="529590"/>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1. Le cas du canal trapézoïdal (cas général)</a:t>
            </a:r>
          </a:p>
        </p:txBody>
      </p:sp>
      <p:sp>
        <p:nvSpPr>
          <p:cNvPr id="21" name="Text Box 2">
            <a:extLst>
              <a:ext uri="{FF2B5EF4-FFF2-40B4-BE49-F238E27FC236}">
                <a16:creationId xmlns:a16="http://schemas.microsoft.com/office/drawing/2014/main" id="{F529FD2D-7F6B-42AB-8828-F4141549FB45}"/>
              </a:ext>
            </a:extLst>
          </p:cNvPr>
          <p:cNvSpPr txBox="1">
            <a:spLocks noChangeArrowheads="1"/>
          </p:cNvSpPr>
          <p:nvPr/>
        </p:nvSpPr>
        <p:spPr bwMode="auto">
          <a:xfrm>
            <a:off x="822385" y="900021"/>
            <a:ext cx="345806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A. Définition des termes</a:t>
            </a:r>
          </a:p>
        </p:txBody>
      </p:sp>
    </p:spTree>
    <p:extLst>
      <p:ext uri="{BB962C8B-B14F-4D97-AF65-F5344CB8AC3E}">
        <p14:creationId xmlns:p14="http://schemas.microsoft.com/office/powerpoint/2010/main" val="14290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318"/>
                                        </p:tgtEl>
                                        <p:attrNameLst>
                                          <p:attrName>style.visibility</p:attrName>
                                        </p:attrNameLst>
                                      </p:cBhvr>
                                      <p:to>
                                        <p:strVal val="visible"/>
                                      </p:to>
                                    </p:set>
                                    <p:animEffect transition="in" filter="barn(outVertical)">
                                      <p:cBhvr>
                                        <p:cTn id="7" dur="500"/>
                                        <p:tgtEl>
                                          <p:spTgt spid="1131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1320"/>
                                        </p:tgtEl>
                                        <p:attrNameLst>
                                          <p:attrName>style.visibility</p:attrName>
                                        </p:attrNameLst>
                                      </p:cBhvr>
                                      <p:to>
                                        <p:strVal val="visible"/>
                                      </p:to>
                                    </p:set>
                                    <p:animEffect transition="in" filter="barn(outVertical)">
                                      <p:cBhvr>
                                        <p:cTn id="10" dur="500"/>
                                        <p:tgtEl>
                                          <p:spTgt spid="11320"/>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1319"/>
                                        </p:tgtEl>
                                        <p:attrNameLst>
                                          <p:attrName>style.visibility</p:attrName>
                                        </p:attrNameLst>
                                      </p:cBhvr>
                                      <p:to>
                                        <p:strVal val="visible"/>
                                      </p:to>
                                    </p:set>
                                    <p:animEffect transition="in" filter="barn(outVertical)">
                                      <p:cBhvr>
                                        <p:cTn id="13" dur="500"/>
                                        <p:tgtEl>
                                          <p:spTgt spid="11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8" grpId="0" animBg="1"/>
      <p:bldP spid="11319" grpId="0"/>
      <p:bldP spid="113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8" name="AutoShape 39"/>
          <p:cNvSpPr>
            <a:spLocks noChangeAspect="1" noChangeArrowheads="1"/>
          </p:cNvSpPr>
          <p:nvPr/>
        </p:nvSpPr>
        <p:spPr bwMode="auto">
          <a:xfrm>
            <a:off x="3798049" y="3815840"/>
            <a:ext cx="4625975" cy="2822575"/>
          </a:xfrm>
          <a:prstGeom prst="flowChartManualOperation">
            <a:avLst/>
          </a:prstGeom>
          <a:solidFill>
            <a:schemeClr val="accent1">
              <a:lumMod val="75000"/>
            </a:schemeClr>
          </a:solidFill>
          <a:ln w="9525">
            <a:solidFill>
              <a:srgbClr val="FFFF99"/>
            </a:solidFill>
            <a:miter lim="800000"/>
            <a:headEnd/>
            <a:tailEnd/>
          </a:ln>
          <a:effectLs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fr-FR" altLang="fr-FR" sz="1400"/>
          </a:p>
        </p:txBody>
      </p:sp>
      <p:grpSp>
        <p:nvGrpSpPr>
          <p:cNvPr id="2" name="Groupe 1"/>
          <p:cNvGrpSpPr/>
          <p:nvPr/>
        </p:nvGrpSpPr>
        <p:grpSpPr>
          <a:xfrm>
            <a:off x="3053511" y="2836352"/>
            <a:ext cx="5918200" cy="3822700"/>
            <a:chOff x="1535262" y="1490632"/>
            <a:chExt cx="5918200" cy="3822700"/>
          </a:xfrm>
        </p:grpSpPr>
        <p:sp>
          <p:nvSpPr>
            <p:cNvPr id="11305" name="Freeform 46"/>
            <p:cNvSpPr>
              <a:spLocks noChangeAspect="1"/>
            </p:cNvSpPr>
            <p:nvPr/>
          </p:nvSpPr>
          <p:spPr bwMode="auto">
            <a:xfrm>
              <a:off x="5940575" y="1490632"/>
              <a:ext cx="1512887" cy="3822700"/>
            </a:xfrm>
            <a:custGeom>
              <a:avLst/>
              <a:gdLst>
                <a:gd name="T0" fmla="*/ 0 w 701"/>
                <a:gd name="T1" fmla="*/ 2147483647 h 1772"/>
                <a:gd name="T2" fmla="*/ 2147483647 w 701"/>
                <a:gd name="T3" fmla="*/ 0 h 1772"/>
                <a:gd name="T4" fmla="*/ 2147483647 w 701"/>
                <a:gd name="T5" fmla="*/ 0 h 1772"/>
                <a:gd name="T6" fmla="*/ 0 60000 65536"/>
                <a:gd name="T7" fmla="*/ 0 60000 65536"/>
                <a:gd name="T8" fmla="*/ 0 60000 65536"/>
              </a:gdLst>
              <a:ahLst/>
              <a:cxnLst>
                <a:cxn ang="T6">
                  <a:pos x="T0" y="T1"/>
                </a:cxn>
                <a:cxn ang="T7">
                  <a:pos x="T2" y="T3"/>
                </a:cxn>
                <a:cxn ang="T8">
                  <a:pos x="T4" y="T5"/>
                </a:cxn>
              </a:cxnLst>
              <a:rect l="0" t="0" r="r" b="b"/>
              <a:pathLst>
                <a:path w="701" h="1772">
                  <a:moveTo>
                    <a:pt x="0" y="1772"/>
                  </a:moveTo>
                  <a:lnTo>
                    <a:pt x="592" y="0"/>
                  </a:lnTo>
                  <a:lnTo>
                    <a:pt x="701"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1306" name="Freeform 47"/>
            <p:cNvSpPr>
              <a:spLocks noChangeAspect="1"/>
            </p:cNvSpPr>
            <p:nvPr/>
          </p:nvSpPr>
          <p:spPr bwMode="auto">
            <a:xfrm>
              <a:off x="1535262" y="1493807"/>
              <a:ext cx="1671638" cy="3817938"/>
            </a:xfrm>
            <a:custGeom>
              <a:avLst/>
              <a:gdLst>
                <a:gd name="T0" fmla="*/ 2147483647 w 773"/>
                <a:gd name="T1" fmla="*/ 2147483647 h 1766"/>
                <a:gd name="T2" fmla="*/ 804367120 w 773"/>
                <a:gd name="T3" fmla="*/ 0 h 1766"/>
                <a:gd name="T4" fmla="*/ 0 w 773"/>
                <a:gd name="T5" fmla="*/ 0 h 1766"/>
                <a:gd name="T6" fmla="*/ 0 60000 65536"/>
                <a:gd name="T7" fmla="*/ 0 60000 65536"/>
                <a:gd name="T8" fmla="*/ 0 60000 65536"/>
              </a:gdLst>
              <a:ahLst/>
              <a:cxnLst>
                <a:cxn ang="T6">
                  <a:pos x="T0" y="T1"/>
                </a:cxn>
                <a:cxn ang="T7">
                  <a:pos x="T2" y="T3"/>
                </a:cxn>
                <a:cxn ang="T8">
                  <a:pos x="T4" y="T5"/>
                </a:cxn>
              </a:cxnLst>
              <a:rect l="0" t="0" r="r" b="b"/>
              <a:pathLst>
                <a:path w="773" h="1766">
                  <a:moveTo>
                    <a:pt x="773" y="1766"/>
                  </a:moveTo>
                  <a:lnTo>
                    <a:pt x="172" y="0"/>
                  </a:lnTo>
                  <a:lnTo>
                    <a:pt x="0" y="0"/>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1307" name="Line 48"/>
            <p:cNvSpPr>
              <a:spLocks noChangeAspect="1" noChangeShapeType="1"/>
            </p:cNvSpPr>
            <p:nvPr/>
          </p:nvSpPr>
          <p:spPr bwMode="auto">
            <a:xfrm>
              <a:off x="3208487" y="5311745"/>
              <a:ext cx="27320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fr-FR"/>
            </a:p>
          </p:txBody>
        </p:sp>
      </p:grpSp>
      <p:sp>
        <p:nvSpPr>
          <p:cNvPr id="11317" name="Line 58"/>
          <p:cNvSpPr>
            <a:spLocks noChangeAspect="1" noChangeShapeType="1"/>
          </p:cNvSpPr>
          <p:nvPr/>
        </p:nvSpPr>
        <p:spPr bwMode="auto">
          <a:xfrm>
            <a:off x="3780586" y="3828540"/>
            <a:ext cx="960438" cy="28336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318" name="Freeform 59"/>
          <p:cNvSpPr>
            <a:spLocks noChangeAspect="1"/>
          </p:cNvSpPr>
          <p:nvPr/>
        </p:nvSpPr>
        <p:spPr bwMode="auto">
          <a:xfrm>
            <a:off x="3815511" y="3795202"/>
            <a:ext cx="4554538" cy="2819400"/>
          </a:xfrm>
          <a:custGeom>
            <a:avLst/>
            <a:gdLst>
              <a:gd name="T0" fmla="*/ 0 w 2869"/>
              <a:gd name="T1" fmla="*/ 37803138 h 1776"/>
              <a:gd name="T2" fmla="*/ 1522174542 w 2869"/>
              <a:gd name="T3" fmla="*/ 2147483647 h 1776"/>
              <a:gd name="T4" fmla="*/ 2147483647 w 2869"/>
              <a:gd name="T5" fmla="*/ 2147483647 h 1776"/>
              <a:gd name="T6" fmla="*/ 2147483647 w 2869"/>
              <a:gd name="T7" fmla="*/ 0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9" h="1776">
                <a:moveTo>
                  <a:pt x="0" y="15"/>
                </a:moveTo>
                <a:lnTo>
                  <a:pt x="604" y="1776"/>
                </a:lnTo>
                <a:lnTo>
                  <a:pt x="2278" y="1775"/>
                </a:lnTo>
                <a:lnTo>
                  <a:pt x="2869" y="0"/>
                </a:lnTo>
              </a:path>
            </a:pathLst>
          </a:custGeom>
          <a:noFill/>
          <a:ln w="57150" cmpd="sng">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319" name="Rectangle 60"/>
          <p:cNvSpPr>
            <a:spLocks noChangeAspect="1" noChangeArrowheads="1"/>
          </p:cNvSpPr>
          <p:nvPr/>
        </p:nvSpPr>
        <p:spPr bwMode="auto">
          <a:xfrm rot="17369926">
            <a:off x="6988023" y="5874402"/>
            <a:ext cx="8867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dirty="0">
                <a:solidFill>
                  <a:srgbClr val="C00000"/>
                </a:solidFill>
                <a:latin typeface="Calibri" panose="020F0502020204030204" pitchFamily="34" charset="0"/>
              </a:rPr>
              <a:t>mouillé</a:t>
            </a:r>
          </a:p>
        </p:txBody>
      </p:sp>
      <p:sp>
        <p:nvSpPr>
          <p:cNvPr id="11320" name="Rectangle 61"/>
          <p:cNvSpPr>
            <a:spLocks noChangeAspect="1" noChangeArrowheads="1"/>
          </p:cNvSpPr>
          <p:nvPr/>
        </p:nvSpPr>
        <p:spPr bwMode="auto">
          <a:xfrm>
            <a:off x="5964540" y="6276465"/>
            <a:ext cx="1374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fr-FR" altLang="fr-FR" sz="1800" b="1" dirty="0">
                <a:solidFill>
                  <a:srgbClr val="C00000"/>
                </a:solidFill>
                <a:latin typeface="Calibri" panose="020F0502020204030204" pitchFamily="34" charset="0"/>
              </a:rPr>
              <a:t>P</a:t>
            </a:r>
            <a:r>
              <a:rPr lang="fr-FR" altLang="fr-FR" sz="1400" dirty="0">
                <a:solidFill>
                  <a:srgbClr val="C00000"/>
                </a:solidFill>
                <a:latin typeface="Calibri" panose="020F0502020204030204" pitchFamily="34" charset="0"/>
              </a:rPr>
              <a:t> : </a:t>
            </a:r>
            <a:r>
              <a:rPr lang="fr-FR" altLang="fr-FR" sz="1800" dirty="0">
                <a:solidFill>
                  <a:srgbClr val="C00000"/>
                </a:solidFill>
                <a:latin typeface="Calibri" panose="020F0502020204030204" pitchFamily="34" charset="0"/>
              </a:rPr>
              <a:t>périmètre</a:t>
            </a:r>
            <a:endParaRPr lang="fr-FR" altLang="fr-FR" sz="1400" dirty="0">
              <a:solidFill>
                <a:srgbClr val="C00000"/>
              </a:solidFill>
              <a:latin typeface="Calibri" panose="020F0502020204030204" pitchFamily="34" charset="0"/>
            </a:endParaRPr>
          </a:p>
        </p:txBody>
      </p:sp>
      <p:sp>
        <p:nvSpPr>
          <p:cNvPr id="68" name="Rectangle 61"/>
          <p:cNvSpPr>
            <a:spLocks noChangeAspect="1" noChangeArrowheads="1"/>
          </p:cNvSpPr>
          <p:nvPr/>
        </p:nvSpPr>
        <p:spPr bwMode="auto">
          <a:xfrm>
            <a:off x="5143965" y="4850233"/>
            <a:ext cx="20056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fr-FR" altLang="fr-FR" sz="1800" dirty="0">
                <a:latin typeface="Calibri" panose="020F0502020204030204" pitchFamily="34" charset="0"/>
              </a:rPr>
              <a:t>S : section mouillée</a:t>
            </a:r>
          </a:p>
        </p:txBody>
      </p:sp>
      <p:cxnSp>
        <p:nvCxnSpPr>
          <p:cNvPr id="4" name="Connecteur droit 3"/>
          <p:cNvCxnSpPr/>
          <p:nvPr/>
        </p:nvCxnSpPr>
        <p:spPr>
          <a:xfrm>
            <a:off x="3830127" y="3838754"/>
            <a:ext cx="4511616"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1924" y="1490527"/>
            <a:ext cx="8428007" cy="307777"/>
          </a:xfrm>
          <a:prstGeom prst="rect">
            <a:avLst/>
          </a:prstGeom>
        </p:spPr>
        <p:txBody>
          <a:bodyPr wrap="square">
            <a:spAutoFit/>
          </a:bodyPr>
          <a:lstStyle/>
          <a:p>
            <a:r>
              <a:rPr lang="fr-FR" b="1" dirty="0">
                <a:solidFill>
                  <a:srgbClr val="00B050"/>
                </a:solidFill>
                <a:latin typeface="Calibri" panose="020F0502020204030204" pitchFamily="34" charset="0"/>
              </a:rPr>
              <a:t>Rayon hydraulique </a:t>
            </a:r>
            <a:r>
              <a:rPr lang="fr-FR" dirty="0">
                <a:solidFill>
                  <a:srgbClr val="0000FF"/>
                </a:solidFill>
                <a:latin typeface="Calibri" panose="020F0502020204030204" pitchFamily="34" charset="0"/>
              </a:rPr>
              <a:t>(</a:t>
            </a:r>
            <a:r>
              <a:rPr lang="fr-FR" b="1" dirty="0">
                <a:solidFill>
                  <a:srgbClr val="0000FF"/>
                </a:solidFill>
                <a:latin typeface="Calibri" panose="020F0502020204030204" pitchFamily="34" charset="0"/>
              </a:rPr>
              <a:t>R</a:t>
            </a:r>
            <a:r>
              <a:rPr lang="fr-FR" sz="800" b="1" dirty="0">
                <a:solidFill>
                  <a:srgbClr val="0000FF"/>
                </a:solidFill>
                <a:latin typeface="Calibri" panose="020F0502020204030204" pitchFamily="34" charset="0"/>
              </a:rPr>
              <a:t>h</a:t>
            </a:r>
            <a:r>
              <a:rPr lang="fr-FR" dirty="0">
                <a:solidFill>
                  <a:srgbClr val="0000FF"/>
                </a:solidFill>
                <a:latin typeface="Calibri" panose="020F0502020204030204" pitchFamily="34" charset="0"/>
              </a:rPr>
              <a:t>)</a:t>
            </a:r>
            <a:r>
              <a:rPr lang="fr-FR" dirty="0">
                <a:solidFill>
                  <a:srgbClr val="00B050"/>
                </a:solidFill>
                <a:latin typeface="Calibri" panose="020F0502020204030204" pitchFamily="34" charset="0"/>
              </a:rPr>
              <a:t> : </a:t>
            </a:r>
            <a:r>
              <a:rPr lang="fr-FR" dirty="0">
                <a:latin typeface="Calibri" panose="020F0502020204030204" pitchFamily="34" charset="0"/>
              </a:rPr>
              <a:t>rapport de la section mouillée (S) par le périmètre mouillé (P), exprimé en mètres (m).</a:t>
            </a:r>
          </a:p>
        </p:txBody>
      </p:sp>
      <p:sp>
        <p:nvSpPr>
          <p:cNvPr id="19" name="Text Box 22"/>
          <p:cNvSpPr txBox="1">
            <a:spLocks noChangeArrowheads="1"/>
          </p:cNvSpPr>
          <p:nvPr/>
        </p:nvSpPr>
        <p:spPr bwMode="auto">
          <a:xfrm>
            <a:off x="4675516" y="3017927"/>
            <a:ext cx="2787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fr-FR" altLang="fr-FR" sz="2000" b="1" dirty="0">
                <a:solidFill>
                  <a:srgbClr val="00B050"/>
                </a:solidFill>
                <a:latin typeface="Calibri" panose="020F0502020204030204" pitchFamily="34" charset="0"/>
              </a:rPr>
              <a:t>LA SECTION EN TRAVERS</a:t>
            </a:r>
          </a:p>
        </p:txBody>
      </p:sp>
      <p:sp>
        <p:nvSpPr>
          <p:cNvPr id="24" name="Line 65"/>
          <p:cNvSpPr>
            <a:spLocks noChangeAspect="1" noChangeShapeType="1"/>
          </p:cNvSpPr>
          <p:nvPr/>
        </p:nvSpPr>
        <p:spPr bwMode="auto">
          <a:xfrm>
            <a:off x="8398983" y="4382430"/>
            <a:ext cx="0" cy="1765300"/>
          </a:xfrm>
          <a:prstGeom prst="line">
            <a:avLst/>
          </a:prstGeom>
          <a:noFill/>
          <a:ln w="28575">
            <a:solidFill>
              <a:srgbClr val="EA3A75"/>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solidFill>
                <a:srgbClr val="0000FF"/>
              </a:solidFill>
            </a:endParaRPr>
          </a:p>
        </p:txBody>
      </p:sp>
      <p:sp>
        <p:nvSpPr>
          <p:cNvPr id="25" name="Rectangle 24"/>
          <p:cNvSpPr/>
          <p:nvPr/>
        </p:nvSpPr>
        <p:spPr>
          <a:xfrm>
            <a:off x="207035" y="4247404"/>
            <a:ext cx="3045124" cy="2031325"/>
          </a:xfrm>
          <a:prstGeom prst="rect">
            <a:avLst/>
          </a:prstGeom>
        </p:spPr>
        <p:txBody>
          <a:bodyPr wrap="square">
            <a:spAutoFit/>
          </a:bodyPr>
          <a:lstStyle/>
          <a:p>
            <a:pPr algn="just"/>
            <a:r>
              <a:rPr lang="fr-FR" dirty="0">
                <a:latin typeface="Calibri" panose="020F0502020204030204" pitchFamily="34" charset="0"/>
              </a:rPr>
              <a:t>&gt; la section mouillée est le siège de l’action motrice de l’écoulement</a:t>
            </a:r>
          </a:p>
          <a:p>
            <a:pPr algn="just"/>
            <a:r>
              <a:rPr lang="fr-FR" dirty="0">
                <a:latin typeface="Calibri" panose="020F0502020204030204" pitchFamily="34" charset="0"/>
              </a:rPr>
              <a:t>&gt; le périmètre mouillé est la zone où s’exerce l’action de ralentissement par frottement</a:t>
            </a:r>
          </a:p>
          <a:p>
            <a:pPr algn="just"/>
            <a:r>
              <a:rPr lang="fr-FR" dirty="0">
                <a:latin typeface="Calibri" panose="020F0502020204030204" pitchFamily="34" charset="0"/>
              </a:rPr>
              <a:t>&gt; le rayon hydraulique traduit, pour une géométrie donnée, ce rapport de force entre action motrice et ralentissement.</a:t>
            </a:r>
          </a:p>
        </p:txBody>
      </p:sp>
      <p:sp>
        <p:nvSpPr>
          <p:cNvPr id="23" name="Text Box 23"/>
          <p:cNvSpPr txBox="1">
            <a:spLocks noChangeArrowheads="1"/>
          </p:cNvSpPr>
          <p:nvPr/>
        </p:nvSpPr>
        <p:spPr bwMode="auto">
          <a:xfrm>
            <a:off x="8178895" y="5116813"/>
            <a:ext cx="714939" cy="369332"/>
          </a:xfrm>
          <a:prstGeom prst="rect">
            <a:avLst/>
          </a:prstGeom>
          <a:solidFill>
            <a:schemeClr val="bg1"/>
          </a:solidFill>
          <a:ln>
            <a:noFill/>
          </a:ln>
          <a:effectLst/>
          <a:extLst/>
        </p:spPr>
        <p:txBody>
          <a:bodyPr wrap="none" lIns="0" rIns="0">
            <a:spAutoFit/>
          </a:bodyPr>
          <a:lstStyle>
            <a:lvl1pPr eaLnBrk="0" hangingPunct="0">
              <a:spcBef>
                <a:spcPct val="20000"/>
              </a:spcBef>
              <a:buChar char="•"/>
              <a:tabLst>
                <a:tab pos="447675" algn="l"/>
              </a:tabLst>
              <a:defRPr sz="3200">
                <a:solidFill>
                  <a:schemeClr val="tx1"/>
                </a:solidFill>
                <a:latin typeface="Arial" charset="0"/>
              </a:defRPr>
            </a:lvl1pPr>
            <a:lvl2pPr marL="742950" indent="-285750" eaLnBrk="0" hangingPunct="0">
              <a:spcBef>
                <a:spcPct val="20000"/>
              </a:spcBef>
              <a:buChar char="–"/>
              <a:tabLst>
                <a:tab pos="447675" algn="l"/>
              </a:tabLst>
              <a:defRPr sz="2800">
                <a:solidFill>
                  <a:schemeClr val="tx1"/>
                </a:solidFill>
                <a:latin typeface="Arial" charset="0"/>
              </a:defRPr>
            </a:lvl2pPr>
            <a:lvl3pPr marL="1143000" indent="-228600" eaLnBrk="0" hangingPunct="0">
              <a:spcBef>
                <a:spcPct val="20000"/>
              </a:spcBef>
              <a:buChar char="•"/>
              <a:tabLst>
                <a:tab pos="447675" algn="l"/>
              </a:tabLst>
              <a:defRPr sz="2400">
                <a:solidFill>
                  <a:schemeClr val="tx1"/>
                </a:solidFill>
                <a:latin typeface="Arial" charset="0"/>
              </a:defRPr>
            </a:lvl3pPr>
            <a:lvl4pPr marL="1600200" indent="-228600" eaLnBrk="0" hangingPunct="0">
              <a:spcBef>
                <a:spcPct val="20000"/>
              </a:spcBef>
              <a:buChar char="–"/>
              <a:tabLst>
                <a:tab pos="447675" algn="l"/>
              </a:tabLst>
              <a:defRPr sz="2000">
                <a:solidFill>
                  <a:schemeClr val="tx1"/>
                </a:solidFill>
                <a:latin typeface="Arial" charset="0"/>
              </a:defRPr>
            </a:lvl4pPr>
            <a:lvl5pPr marL="2057400" indent="-228600" eaLnBrk="0" hangingPunct="0">
              <a:spcBef>
                <a:spcPct val="20000"/>
              </a:spcBef>
              <a:buChar char="»"/>
              <a:tabLst>
                <a:tab pos="447675" algn="l"/>
              </a:tabLst>
              <a:defRPr sz="2000">
                <a:solidFill>
                  <a:schemeClr val="tx1"/>
                </a:solidFill>
                <a:latin typeface="Arial" charset="0"/>
              </a:defRPr>
            </a:lvl5pPr>
            <a:lvl6pPr marL="2514600" indent="-228600" eaLnBrk="0" fontAlgn="base" hangingPunct="0">
              <a:spcBef>
                <a:spcPct val="20000"/>
              </a:spcBef>
              <a:spcAft>
                <a:spcPct val="0"/>
              </a:spcAft>
              <a:buChar char="»"/>
              <a:tabLst>
                <a:tab pos="447675" algn="l"/>
              </a:tabLst>
              <a:defRPr sz="2000">
                <a:solidFill>
                  <a:schemeClr val="tx1"/>
                </a:solidFill>
                <a:latin typeface="Arial" charset="0"/>
              </a:defRPr>
            </a:lvl6pPr>
            <a:lvl7pPr marL="2971800" indent="-228600" eaLnBrk="0" fontAlgn="base" hangingPunct="0">
              <a:spcBef>
                <a:spcPct val="20000"/>
              </a:spcBef>
              <a:spcAft>
                <a:spcPct val="0"/>
              </a:spcAft>
              <a:buChar char="»"/>
              <a:tabLst>
                <a:tab pos="447675" algn="l"/>
              </a:tabLst>
              <a:defRPr sz="2000">
                <a:solidFill>
                  <a:schemeClr val="tx1"/>
                </a:solidFill>
                <a:latin typeface="Arial" charset="0"/>
              </a:defRPr>
            </a:lvl7pPr>
            <a:lvl8pPr marL="3429000" indent="-228600" eaLnBrk="0" fontAlgn="base" hangingPunct="0">
              <a:spcBef>
                <a:spcPct val="20000"/>
              </a:spcBef>
              <a:spcAft>
                <a:spcPct val="0"/>
              </a:spcAft>
              <a:buChar char="»"/>
              <a:tabLst>
                <a:tab pos="447675" algn="l"/>
              </a:tabLst>
              <a:defRPr sz="2000">
                <a:solidFill>
                  <a:schemeClr val="tx1"/>
                </a:solidFill>
                <a:latin typeface="Arial" charset="0"/>
              </a:defRPr>
            </a:lvl8pPr>
            <a:lvl9pPr marL="3886200" indent="-228600" eaLnBrk="0" fontAlgn="base" hangingPunct="0">
              <a:spcBef>
                <a:spcPct val="20000"/>
              </a:spcBef>
              <a:spcAft>
                <a:spcPct val="0"/>
              </a:spcAft>
              <a:buChar char="»"/>
              <a:tabLst>
                <a:tab pos="447675" algn="l"/>
              </a:tabLst>
              <a:defRPr sz="2000">
                <a:solidFill>
                  <a:schemeClr val="tx1"/>
                </a:solidFill>
                <a:latin typeface="Arial" charset="0"/>
              </a:defRPr>
            </a:lvl9pPr>
          </a:lstStyle>
          <a:p>
            <a:pPr algn="r" eaLnBrk="1" hangingPunct="1">
              <a:spcBef>
                <a:spcPct val="50000"/>
              </a:spcBef>
              <a:buFontTx/>
              <a:buNone/>
            </a:pPr>
            <a:r>
              <a:rPr lang="fr-FR" altLang="fr-FR" sz="1800" b="1" dirty="0">
                <a:solidFill>
                  <a:srgbClr val="0000FF"/>
                </a:solidFill>
                <a:latin typeface="Calibri" panose="020F0502020204030204" pitchFamily="34" charset="0"/>
              </a:rPr>
              <a:t>Rh</a:t>
            </a:r>
            <a:r>
              <a:rPr lang="fr-FR" altLang="fr-FR" sz="1600" dirty="0">
                <a:solidFill>
                  <a:srgbClr val="0000FF"/>
                </a:solidFill>
                <a:latin typeface="Calibri" panose="020F0502020204030204" pitchFamily="34" charset="0"/>
              </a:rPr>
              <a:t> : </a:t>
            </a:r>
            <a:r>
              <a:rPr lang="fr-FR" altLang="fr-FR" sz="1800" dirty="0">
                <a:solidFill>
                  <a:srgbClr val="0000FF"/>
                </a:solidFill>
                <a:latin typeface="Calibri" panose="020F0502020204030204" pitchFamily="34" charset="0"/>
              </a:rPr>
              <a:t>S/P</a:t>
            </a:r>
            <a:endParaRPr lang="fr-FR" altLang="fr-FR" sz="1400" dirty="0">
              <a:solidFill>
                <a:srgbClr val="0000FF"/>
              </a:solidFill>
              <a:latin typeface="Calibri" panose="020F0502020204030204" pitchFamily="34" charset="0"/>
              <a:cs typeface="Times New Roman" pitchFamily="18" charset="0"/>
              <a:sym typeface="Symbol" pitchFamily="18" charset="2"/>
            </a:endParaRPr>
          </a:p>
        </p:txBody>
      </p:sp>
      <p:sp>
        <p:nvSpPr>
          <p:cNvPr id="21" name="Text Box 2">
            <a:extLst>
              <a:ext uri="{FF2B5EF4-FFF2-40B4-BE49-F238E27FC236}">
                <a16:creationId xmlns:a16="http://schemas.microsoft.com/office/drawing/2014/main" id="{E9155BBA-D341-45DB-A3B9-B49550970EB3}"/>
              </a:ext>
            </a:extLst>
          </p:cNvPr>
          <p:cNvSpPr txBox="1">
            <a:spLocks noChangeArrowheads="1"/>
          </p:cNvSpPr>
          <p:nvPr/>
        </p:nvSpPr>
        <p:spPr bwMode="auto">
          <a:xfrm>
            <a:off x="-322772" y="121050"/>
            <a:ext cx="83058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dirty="0">
                <a:cs typeface="Times New Roman" pitchFamily="18" charset="0"/>
              </a:rPr>
              <a:t>	</a:t>
            </a:r>
            <a:r>
              <a:rPr lang="fr-FR" altLang="fr-FR" sz="2000" b="1" dirty="0">
                <a:cs typeface="Times New Roman" pitchFamily="18" charset="0"/>
              </a:rPr>
              <a:t>II.</a:t>
            </a:r>
            <a:r>
              <a:rPr lang="fr-FR" altLang="fr-FR" sz="2000" dirty="0">
                <a:cs typeface="Times New Roman" pitchFamily="18" charset="0"/>
              </a:rPr>
              <a:t> </a:t>
            </a:r>
            <a:r>
              <a:rPr lang="fr-FR" altLang="fr-FR" sz="2000" b="1" dirty="0">
                <a:cs typeface="Times New Roman" pitchFamily="18" charset="0"/>
              </a:rPr>
              <a:t>Les paramètres du lit</a:t>
            </a:r>
          </a:p>
        </p:txBody>
      </p:sp>
      <p:sp>
        <p:nvSpPr>
          <p:cNvPr id="22" name="Text Box 2">
            <a:extLst>
              <a:ext uri="{FF2B5EF4-FFF2-40B4-BE49-F238E27FC236}">
                <a16:creationId xmlns:a16="http://schemas.microsoft.com/office/drawing/2014/main" id="{C63B320F-1285-4E2E-BDB3-827468FF2F83}"/>
              </a:ext>
            </a:extLst>
          </p:cNvPr>
          <p:cNvSpPr txBox="1">
            <a:spLocks noChangeArrowheads="1"/>
          </p:cNvSpPr>
          <p:nvPr/>
        </p:nvSpPr>
        <p:spPr bwMode="auto">
          <a:xfrm>
            <a:off x="190109" y="529590"/>
            <a:ext cx="708516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1. Le cas du canal trapézoïdal (cas général)</a:t>
            </a:r>
          </a:p>
        </p:txBody>
      </p:sp>
      <p:sp>
        <p:nvSpPr>
          <p:cNvPr id="26" name="Text Box 2">
            <a:extLst>
              <a:ext uri="{FF2B5EF4-FFF2-40B4-BE49-F238E27FC236}">
                <a16:creationId xmlns:a16="http://schemas.microsoft.com/office/drawing/2014/main" id="{89D9D4DF-4C86-4C0A-B908-3BBCA4E89CD2}"/>
              </a:ext>
            </a:extLst>
          </p:cNvPr>
          <p:cNvSpPr txBox="1">
            <a:spLocks noChangeArrowheads="1"/>
          </p:cNvSpPr>
          <p:nvPr/>
        </p:nvSpPr>
        <p:spPr bwMode="auto">
          <a:xfrm>
            <a:off x="822385" y="900021"/>
            <a:ext cx="345806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5000"/>
              </a:lnSpc>
              <a:spcBef>
                <a:spcPct val="0"/>
              </a:spcBef>
              <a:buFontTx/>
              <a:buNone/>
            </a:pPr>
            <a:r>
              <a:rPr lang="fr-FR" altLang="fr-FR" sz="2000" b="1" dirty="0">
                <a:latin typeface="+mn-lt"/>
                <a:cs typeface="Times New Roman" pitchFamily="18" charset="0"/>
              </a:rPr>
              <a:t>	A. Définition des termes</a:t>
            </a:r>
          </a:p>
        </p:txBody>
      </p:sp>
    </p:spTree>
    <p:extLst>
      <p:ext uri="{BB962C8B-B14F-4D97-AF65-F5344CB8AC3E}">
        <p14:creationId xmlns:p14="http://schemas.microsoft.com/office/powerpoint/2010/main" val="187709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318"/>
                                        </p:tgtEl>
                                        <p:attrNameLst>
                                          <p:attrName>style.visibility</p:attrName>
                                        </p:attrNameLst>
                                      </p:cBhvr>
                                      <p:to>
                                        <p:strVal val="visible"/>
                                      </p:to>
                                    </p:set>
                                    <p:animEffect transition="in" filter="barn(outVertical)">
                                      <p:cBhvr>
                                        <p:cTn id="7" dur="500"/>
                                        <p:tgtEl>
                                          <p:spTgt spid="1131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1320"/>
                                        </p:tgtEl>
                                        <p:attrNameLst>
                                          <p:attrName>style.visibility</p:attrName>
                                        </p:attrNameLst>
                                      </p:cBhvr>
                                      <p:to>
                                        <p:strVal val="visible"/>
                                      </p:to>
                                    </p:set>
                                    <p:animEffect transition="in" filter="barn(outVertical)">
                                      <p:cBhvr>
                                        <p:cTn id="10" dur="500"/>
                                        <p:tgtEl>
                                          <p:spTgt spid="11320"/>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1319"/>
                                        </p:tgtEl>
                                        <p:attrNameLst>
                                          <p:attrName>style.visibility</p:attrName>
                                        </p:attrNameLst>
                                      </p:cBhvr>
                                      <p:to>
                                        <p:strVal val="visible"/>
                                      </p:to>
                                    </p:set>
                                    <p:animEffect transition="in" filter="barn(outVertical)">
                                      <p:cBhvr>
                                        <p:cTn id="13" dur="500"/>
                                        <p:tgtEl>
                                          <p:spTgt spid="1131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8" grpId="0" animBg="1"/>
      <p:bldP spid="11319" grpId="0"/>
      <p:bldP spid="11320" grpId="0"/>
      <p:bldP spid="24" grpId="0" animBg="1"/>
      <p:bldP spid="23" grpId="0" animBg="1"/>
    </p:bld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Modèle par défaut">
  <a:themeElements>
    <a:clrScheme name="2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Modèle par défaut">
  <a:themeElements>
    <a:clrScheme name="3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7334</TotalTime>
  <Words>1836</Words>
  <Application>Microsoft Office PowerPoint</Application>
  <PresentationFormat>Affichage à l'écran (4:3)</PresentationFormat>
  <Paragraphs>290</Paragraphs>
  <Slides>29</Slides>
  <Notes>0</Notes>
  <HiddenSlides>0</HiddenSlides>
  <MMClips>0</MMClips>
  <ScaleCrop>false</ScaleCrop>
  <HeadingPairs>
    <vt:vector size="6" baseType="variant">
      <vt:variant>
        <vt:lpstr>Polices utilisées</vt:lpstr>
      </vt:variant>
      <vt:variant>
        <vt:i4>8</vt:i4>
      </vt:variant>
      <vt:variant>
        <vt:lpstr>Thème</vt:lpstr>
      </vt:variant>
      <vt:variant>
        <vt:i4>3</vt:i4>
      </vt:variant>
      <vt:variant>
        <vt:lpstr>Titres des diapositives</vt:lpstr>
      </vt:variant>
      <vt:variant>
        <vt:i4>29</vt:i4>
      </vt:variant>
    </vt:vector>
  </HeadingPairs>
  <TitlesOfParts>
    <vt:vector size="40" baseType="lpstr">
      <vt:lpstr>Andy</vt:lpstr>
      <vt:lpstr>Arial</vt:lpstr>
      <vt:lpstr>Arial Narrow</vt:lpstr>
      <vt:lpstr>Calibri</vt:lpstr>
      <vt:lpstr>Comic Sans MS</vt:lpstr>
      <vt:lpstr>Symbol</vt:lpstr>
      <vt:lpstr>Times New Roman</vt:lpstr>
      <vt:lpstr>Wingdings</vt:lpstr>
      <vt:lpstr>Modèle par défaut</vt:lpstr>
      <vt:lpstr>2_Modèle par défaut</vt:lpstr>
      <vt:lpstr>3_Modèle par défaut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gille</dc:creator>
  <cp:lastModifiedBy>Claire Delus</cp:lastModifiedBy>
  <cp:revision>182</cp:revision>
  <cp:lastPrinted>2018-11-28T18:42:02Z</cp:lastPrinted>
  <dcterms:created xsi:type="dcterms:W3CDTF">2008-11-19T05:52:03Z</dcterms:created>
  <dcterms:modified xsi:type="dcterms:W3CDTF">2020-09-15T10:10:53Z</dcterms:modified>
</cp:coreProperties>
</file>